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3"/>
  </p:notesMasterIdLst>
  <p:sldIdLst>
    <p:sldId id="256" r:id="rId2"/>
    <p:sldId id="279" r:id="rId3"/>
    <p:sldId id="385" r:id="rId4"/>
    <p:sldId id="414" r:id="rId5"/>
    <p:sldId id="341" r:id="rId6"/>
    <p:sldId id="344" r:id="rId7"/>
    <p:sldId id="342" r:id="rId8"/>
    <p:sldId id="363" r:id="rId9"/>
    <p:sldId id="345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46" r:id="rId18"/>
    <p:sldId id="305" r:id="rId19"/>
    <p:sldId id="371" r:id="rId20"/>
    <p:sldId id="303" r:id="rId21"/>
    <p:sldId id="347" r:id="rId22"/>
    <p:sldId id="299" r:id="rId23"/>
    <p:sldId id="411" r:id="rId24"/>
    <p:sldId id="412" r:id="rId25"/>
    <p:sldId id="413" r:id="rId26"/>
    <p:sldId id="410" r:id="rId27"/>
    <p:sldId id="416" r:id="rId28"/>
    <p:sldId id="420" r:id="rId29"/>
    <p:sldId id="396" r:id="rId30"/>
    <p:sldId id="331" r:id="rId31"/>
    <p:sldId id="362" r:id="rId32"/>
    <p:sldId id="382" r:id="rId33"/>
    <p:sldId id="407" r:id="rId34"/>
    <p:sldId id="277" r:id="rId35"/>
    <p:sldId id="380" r:id="rId36"/>
    <p:sldId id="419" r:id="rId37"/>
    <p:sldId id="417" r:id="rId38"/>
    <p:sldId id="418" r:id="rId39"/>
    <p:sldId id="399" r:id="rId40"/>
    <p:sldId id="318" r:id="rId41"/>
    <p:sldId id="421" r:id="rId42"/>
    <p:sldId id="422" r:id="rId43"/>
    <p:sldId id="423" r:id="rId44"/>
    <p:sldId id="424" r:id="rId45"/>
    <p:sldId id="425" r:id="rId46"/>
    <p:sldId id="426" r:id="rId47"/>
    <p:sldId id="427" r:id="rId48"/>
    <p:sldId id="428" r:id="rId49"/>
    <p:sldId id="429" r:id="rId50"/>
    <p:sldId id="430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81" r:id="rId67"/>
    <p:sldId id="446" r:id="rId68"/>
    <p:sldId id="447" r:id="rId69"/>
    <p:sldId id="448" r:id="rId70"/>
    <p:sldId id="466" r:id="rId71"/>
    <p:sldId id="467" r:id="rId72"/>
    <p:sldId id="479" r:id="rId73"/>
    <p:sldId id="469" r:id="rId74"/>
    <p:sldId id="387" r:id="rId75"/>
    <p:sldId id="470" r:id="rId76"/>
    <p:sldId id="405" r:id="rId77"/>
    <p:sldId id="377" r:id="rId78"/>
    <p:sldId id="406" r:id="rId79"/>
    <p:sldId id="375" r:id="rId80"/>
    <p:sldId id="379" r:id="rId81"/>
    <p:sldId id="480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4675"/>
  </p:normalViewPr>
  <p:slideViewPr>
    <p:cSldViewPr snapToGrid="0" snapToObjects="1">
      <p:cViewPr varScale="1">
        <p:scale>
          <a:sx n="131" d="100"/>
          <a:sy n="131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3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19A7C-AE14-DB44-80D5-FB1F7D9ED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57ED3-59E9-2C43-B12F-0965C1243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FC076-894B-6B48-A0C0-75BB3A7C8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E83A6-1CCA-4541-BFE4-96533CFE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2400" y="63693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BC64D-B383-2C40-8BC5-54734AD4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29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AD905-361B-6D4D-9782-C3408E10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40CFD-AB28-394B-B839-6515EE40C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23964-CB06-E048-9EBA-81076C88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060F7-BB30-F941-8AAB-076416351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2400" y="63693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3A11A-0BB5-AE44-8EC2-024CBE65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6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AF8E88-B81B-6040-99BA-CE027C541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50837C-FA84-0F42-A027-CC6ABECAF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574F0-DB1E-694E-9C5E-98BBB99B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1D51D-6728-1F4C-A667-79F760CD1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2400" y="63693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8C5BC-7927-E742-9EC0-F7DD81A2B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48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/>
          <p:cNvSpPr>
            <a:spLocks noGrp="1"/>
          </p:cNvSpPr>
          <p:nvPr>
            <p:ph type="body" sz="quarter" idx="21"/>
          </p:nvPr>
        </p:nvSpPr>
        <p:spPr>
          <a:xfrm>
            <a:off x="650531" y="5151696"/>
            <a:ext cx="4910668" cy="493185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4000" b="1">
                <a:solidFill>
                  <a:schemeClr val="accent6"/>
                </a:solidFill>
              </a:defRPr>
            </a:lvl1pPr>
          </a:lstStyle>
          <a:p>
            <a:pPr>
              <a:spcBef>
                <a:spcPts val="900"/>
              </a:spcBef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22"/>
          </p:nvPr>
        </p:nvSpPr>
        <p:spPr>
          <a:xfrm>
            <a:off x="650532" y="1667427"/>
            <a:ext cx="9766651" cy="992717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4000" b="1">
                <a:solidFill>
                  <a:srgbClr val="4D4D4C"/>
                </a:solidFill>
              </a:defRPr>
            </a:lvl1pPr>
          </a:lstStyle>
          <a:p>
            <a:pPr>
              <a:spcBef>
                <a:spcPts val="900"/>
              </a:spcBef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5" name="Rectangle"/>
          <p:cNvSpPr>
            <a:spLocks noGrp="1"/>
          </p:cNvSpPr>
          <p:nvPr>
            <p:ph type="body" sz="quarter" idx="23"/>
          </p:nvPr>
        </p:nvSpPr>
        <p:spPr>
          <a:xfrm>
            <a:off x="650531" y="2667889"/>
            <a:ext cx="8055445" cy="650467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6" name="© 2021, Amazon Web Services, Inc. or its Affiliates. All rights reserved."/>
          <p:cNvSpPr txBox="1"/>
          <p:nvPr/>
        </p:nvSpPr>
        <p:spPr>
          <a:xfrm>
            <a:off x="652199" y="6521787"/>
            <a:ext cx="4037035" cy="143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700">
                <a:solidFill>
                  <a:srgbClr val="C2C2C1"/>
                </a:solidFill>
              </a:defRPr>
            </a:lvl1pPr>
          </a:lstStyle>
          <a:p>
            <a:r>
              <a:rPr sz="933" dirty="0"/>
              <a:t>© 202</a:t>
            </a:r>
            <a:r>
              <a:rPr lang="en-US" sz="933" dirty="0"/>
              <a:t>2</a:t>
            </a:r>
            <a:r>
              <a:rPr sz="933" dirty="0"/>
              <a:t>, Amazon Web Services, Inc. or its Affiliates. All rights reserved.</a:t>
            </a:r>
          </a:p>
        </p:txBody>
      </p:sp>
      <p:pic>
        <p:nvPicPr>
          <p:cNvPr id="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141" y="6029141"/>
            <a:ext cx="1185335" cy="753315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992228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defTabSz="412750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defTabSz="412750">
              <a:lnSpc>
                <a:spcPct val="100000"/>
              </a:lnSpc>
              <a:spcBef>
                <a:spcPts val="0"/>
              </a:spcBef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14373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E4BE7-1823-BC4D-A1D9-5D66E8263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656" y="365125"/>
            <a:ext cx="779068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F7F46-0423-1542-98BD-4DD585839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0656" y="1825625"/>
            <a:ext cx="7790688" cy="44165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57181-0B5F-FF4F-BBB4-829B2DF40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385EF-6D86-DF49-AFCD-52592E4A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2400" y="63693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E468F-32FC-B942-B92D-07CDD3E5A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57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91CA-E6BE-9441-93DE-18E5B7BF1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A5B8F-E305-4B4A-ADE3-308A70154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FFB21-98A9-E147-8A20-2C9F30D63A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5A022-ADF2-9149-92F6-BE438CAE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2400" y="63693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655E8-1E1D-114A-BE44-DAE99CD66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74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C19C-8680-7341-8CA5-BB1630F55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8642B-4480-EA4A-AAD2-CB8107D35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F20FE-4E77-D74A-84C8-CA02190D0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E8193-F9A4-5747-BE41-F748470A45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51FBD-2674-3B4F-8C07-34EFC4B46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2400" y="63693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8EB3C-F76C-0746-AC3B-FA7224E32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20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C15E-F298-6940-AA3C-7A0B19B14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B5811-7F05-BF4E-B475-8FC659640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9D107-6BCE-E944-82FA-04AD7290E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825E3-5C4C-8047-89D4-183802BF3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76FC61-C050-1E4F-880B-82B9A81F1D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534F88-9970-3540-8975-4C4611B8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7956C5-D771-9E4B-B66B-D7D926AEA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2400" y="63693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E790A2-DF95-EB44-9F93-151AA405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45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1DA75-B1E5-7541-B846-F39A6076C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C72924-71D7-CB40-911E-0F854F1357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F030B-7114-C549-9AF0-653E8B72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2400" y="63693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5E6A8-0558-C144-949E-95183B6C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00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87A4C-88F4-BA4E-B1B8-365B850493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9F63AB-4CE1-E745-94C6-F7BA25D72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2400" y="63693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F9AD6-3D8F-8D4D-A7A9-B5715C65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36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7C44E-FB59-F640-BF3E-5D8AE5D52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5C534-B76A-844B-BD96-762DB1CB9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9E6E0-1D75-6E4F-90F2-A8467DB4B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3C1F2-7B2D-AA4D-A65D-AF18BA4734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10558-D88A-2249-A13A-73FD5AC1B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2400" y="63693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B2DBB-0C45-4246-B5D8-094D981A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28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BE017-7F1F-D24A-B011-FBB56A4D2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6DD270-BF85-3043-937F-A5F426AC86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C24EA-C5F2-6240-B44E-1980FB0A7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D0D03-4FD9-AE41-B179-4DCD350751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79B91-1866-EA43-A016-975E9974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2400" y="63693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B0AB6-919C-6643-85CA-3EBEC024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6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06E0B-2EC5-9449-B7FF-3565F0309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656" y="365125"/>
            <a:ext cx="7790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214F5-3759-C647-912A-6BB813462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657" y="1825625"/>
            <a:ext cx="7790688" cy="4416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7ED8D-B1A0-1346-8991-0D58AB514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61050" y="6492875"/>
            <a:ext cx="469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49F9D-58B5-0241-89AA-AD9C78998C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A70012-7B71-DADE-DFEE-5F85699A151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-196291" y="-231448"/>
            <a:ext cx="1226539" cy="1226539"/>
          </a:xfrm>
          <a:prstGeom prst="rect">
            <a:avLst/>
          </a:prstGeom>
        </p:spPr>
      </p:pic>
      <p:pic>
        <p:nvPicPr>
          <p:cNvPr id="9" name="autogluon_logo.png">
            <a:extLst>
              <a:ext uri="{FF2B5EF4-FFF2-40B4-BE49-F238E27FC236}">
                <a16:creationId xmlns:a16="http://schemas.microsoft.com/office/drawing/2014/main" id="{DC9B1FEB-4D96-3AE3-E8E9-D04B7636804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147579" y="115504"/>
            <a:ext cx="1946098" cy="4730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1091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flashcard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tylerwx51/fc8b316337833c877785222d463a45b0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tylerwx51/fc8b316337833c877785222d463a45b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tylerwx51/fc8b316337833c877785222d463a45b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tylerwx51/fc8b316337833c877785222d463a45b0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tylerwx51/fc8b316337833c877785222d463a45b0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st.github.com/tylerwx51/fc8b316337833c877785222d463a45b0" TargetMode="Externa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ml/automlbenchmark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codename007/funding-successful-projects" TargetMode="External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petfinder-pawpularity-score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hyperlink" Target="https://www.kaggle.com/competitions/petfinder-pawpularity-score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auto.gluon.ai/" TargetMode="External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hinehack.com/hackathons/predict_the_data_scientists_salary_in_india_hackathon/leaderboard" TargetMode="External"/><Relationship Id="rId2" Type="http://schemas.openxmlformats.org/officeDocument/2006/relationships/hyperlink" Target="https://www.kaggle.com/c/mercari-price-suggestion-challeng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ompetitions/petfinder-pawpularity-score" TargetMode="External"/><Relationship Id="rId4" Type="http://schemas.openxmlformats.org/officeDocument/2006/relationships/hyperlink" Target="https://www.machinehack.com/hackathons/predict_the_price_of_books/leaderboard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review.net/pdf?id=YicbFdNTTy" TargetMode="External"/><Relationship Id="rId13" Type="http://schemas.openxmlformats.org/officeDocument/2006/relationships/hyperlink" Target="https://arxiv.org/abs/2107.07651" TargetMode="External"/><Relationship Id="rId3" Type="http://schemas.openxmlformats.org/officeDocument/2006/relationships/hyperlink" Target="https://arxiv.org/abs/2003.10555" TargetMode="External"/><Relationship Id="rId7" Type="http://schemas.openxmlformats.org/officeDocument/2006/relationships/hyperlink" Target="https://arxiv.org/pdf/2104.00298.pdf" TargetMode="External"/><Relationship Id="rId12" Type="http://schemas.openxmlformats.org/officeDocument/2006/relationships/hyperlink" Target="https://arxiv.org/abs/2102.03334" TargetMode="External"/><Relationship Id="rId2" Type="http://schemas.openxmlformats.org/officeDocument/2006/relationships/hyperlink" Target="https://arxiv.org/abs/1907.1169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1.09543" TargetMode="External"/><Relationship Id="rId11" Type="http://schemas.openxmlformats.org/officeDocument/2006/relationships/hyperlink" Target="https://arxiv.org/abs/2103.00020" TargetMode="External"/><Relationship Id="rId5" Type="http://schemas.openxmlformats.org/officeDocument/2006/relationships/hyperlink" Target="https://papers.nips.cc/paper/2020/hash/1457c0d6bfcb4967418bfb8ac142f64a-Abstract.html" TargetMode="External"/><Relationship Id="rId10" Type="http://schemas.openxmlformats.org/officeDocument/2006/relationships/hyperlink" Target="https://arxiv.org/abs/2106.08254" TargetMode="External"/><Relationship Id="rId4" Type="http://schemas.openxmlformats.org/officeDocument/2006/relationships/hyperlink" Target="https://jmlr.org/papers/v21/20-074.html" TargetMode="External"/><Relationship Id="rId9" Type="http://schemas.openxmlformats.org/officeDocument/2006/relationships/hyperlink" Target="https://arxiv.org/abs/2111.09883" TargetMode="External"/><Relationship Id="rId14" Type="http://schemas.openxmlformats.org/officeDocument/2006/relationships/hyperlink" Target="https://arxiv.org/abs/2201.12086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wightman/pytorch-image-models/blob/master/results/results-imagenet.csv" TargetMode="External"/><Relationship Id="rId4" Type="http://schemas.openxmlformats.org/officeDocument/2006/relationships/hyperlink" Target="https://huggingface.co/models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1.png"/><Relationship Id="rId4" Type="http://schemas.openxmlformats.org/officeDocument/2006/relationships/image" Target="../media/image76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arxiv.org/pdf/2203.0548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auto.gluon.ai/" TargetMode="External"/><Relationship Id="rId7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ode/linuxdex/use-autogluon-to-predict-pet-adoption" TargetMode="External"/><Relationship Id="rId4" Type="http://schemas.openxmlformats.org/officeDocument/2006/relationships/image" Target="../media/image10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www.kaggle.com/c/california-house-prices/leaderboard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gluon.mxnet.io/" TargetMode="External"/><Relationship Id="rId2" Type="http://schemas.openxmlformats.org/officeDocument/2006/relationships/hyperlink" Target="https://auto.gluon.ai/dev/tutorials/multimodal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wslabs/autogluon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flashcards.com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Alex Smola…"/>
          <p:cNvSpPr>
            <a:spLocks noGrp="1"/>
          </p:cNvSpPr>
          <p:nvPr>
            <p:ph type="body" idx="21"/>
          </p:nvPr>
        </p:nvSpPr>
        <p:spPr>
          <a:xfrm>
            <a:off x="650530" y="3870477"/>
            <a:ext cx="7822261" cy="13200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pPr marL="0" indent="0" defTabSz="323079">
              <a:buNone/>
              <a:defRPr sz="2120" b="1">
                <a:solidFill>
                  <a:schemeClr val="accent6"/>
                </a:solidFill>
              </a:defRPr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Nick Erickson, Senior Software Engineer, AWS AI</a:t>
            </a:r>
          </a:p>
        </p:txBody>
      </p:sp>
      <p:sp>
        <p:nvSpPr>
          <p:cNvPr id="135" name="Automating Machine Learning for the Rest of Us"/>
          <p:cNvSpPr>
            <a:spLocks noGrp="1"/>
          </p:cNvSpPr>
          <p:nvPr>
            <p:ph type="body" idx="22"/>
          </p:nvPr>
        </p:nvSpPr>
        <p:spPr>
          <a:xfrm>
            <a:off x="650533" y="1667427"/>
            <a:ext cx="10890937" cy="17615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defTabSz="315468">
              <a:spcBef>
                <a:spcPts val="600"/>
              </a:spcBef>
              <a:defRPr sz="2760" b="1"/>
            </a:lvl1pPr>
          </a:lstStyle>
          <a:p>
            <a:pPr marL="0" indent="0">
              <a:buNone/>
            </a:pPr>
            <a:r>
              <a:rPr lang="en-US" sz="4800" dirty="0"/>
              <a:t>Multimodal AutoML for </a:t>
            </a:r>
          </a:p>
          <a:p>
            <a:pPr marL="0" indent="0">
              <a:buNone/>
            </a:pPr>
            <a:r>
              <a:rPr lang="en-US" sz="4800" dirty="0"/>
              <a:t>Image, Text and Tabular Data</a:t>
            </a:r>
            <a:endParaRPr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C1963-881A-56D6-BBCC-6F3FD06A36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643A1-150D-8448-A465-816EC941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Introduction to Ensembles: Random Forest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A4FF3D-C09E-B546-9B11-77EC7289116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69871" y="1709185"/>
            <a:ext cx="5526129" cy="36872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35A90-6AE5-454B-9B79-C4E60D4FF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754" y="1507573"/>
            <a:ext cx="5856009" cy="39073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03EFE0-C267-5E46-9493-637E5E1630D1}"/>
              </a:ext>
            </a:extLst>
          </p:cNvPr>
          <p:cNvSpPr/>
          <p:nvPr/>
        </p:nvSpPr>
        <p:spPr>
          <a:xfrm>
            <a:off x="3233670" y="6176963"/>
            <a:ext cx="572465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hlinkClick r:id="rId4"/>
              </a:rPr>
              <a:t>Image Courtesy - https://</a:t>
            </a:r>
            <a:r>
              <a:rPr lang="en-US" sz="800" dirty="0" err="1">
                <a:hlinkClick r:id="rId4"/>
              </a:rPr>
              <a:t>machinelearningflashcards.com</a:t>
            </a:r>
            <a:r>
              <a:rPr lang="en-US" sz="800" dirty="0">
                <a:hlinkClick r:id="rId4"/>
              </a:rPr>
              <a:t>/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185F-8B9F-1EE6-9492-118E93AEC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68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ACE3-C7C7-7D4D-9A30-008A130C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Ensembling:</a:t>
            </a:r>
            <a:br>
              <a:rPr lang="en-US" dirty="0"/>
            </a:br>
            <a:r>
              <a:rPr lang="en-US" dirty="0"/>
              <a:t>The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A1C4EB-2E73-8046-8F40-498483BA267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848314" y="1825625"/>
            <a:ext cx="4495371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7DA1FE-2A5A-BF43-9A56-F7F576CEBDD5}"/>
              </a:ext>
            </a:extLst>
          </p:cNvPr>
          <p:cNvSpPr/>
          <p:nvPr/>
        </p:nvSpPr>
        <p:spPr>
          <a:xfrm>
            <a:off x="3233670" y="6176963"/>
            <a:ext cx="572465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hlinkClick r:id="rId3"/>
              </a:rPr>
              <a:t>Image Courtesy - https://gist.github.com/tylerwx51/fc8b316337833c877785222d463a45b0</a:t>
            </a:r>
            <a:endParaRPr lang="en-US" sz="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4C7FA-70CA-2086-4515-C77445A3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76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F635-D144-454B-BA00-7ED945A2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Ensembling:</a:t>
            </a:r>
            <a:br>
              <a:rPr lang="en-US" dirty="0"/>
            </a:br>
            <a:r>
              <a:rPr lang="en-US" dirty="0"/>
              <a:t>A Decision Tree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D05FF-303C-DE49-8430-0DDC1EA5DCF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853042" y="1825625"/>
            <a:ext cx="4485915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E5ED89-8408-614F-9325-C642F835D05C}"/>
              </a:ext>
            </a:extLst>
          </p:cNvPr>
          <p:cNvSpPr/>
          <p:nvPr/>
        </p:nvSpPr>
        <p:spPr>
          <a:xfrm>
            <a:off x="3233670" y="6176963"/>
            <a:ext cx="572465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hlinkClick r:id="rId3"/>
              </a:rPr>
              <a:t>Image Courtesy - https://gist.github.com/tylerwx51/fc8b316337833c877785222d463a45b0</a:t>
            </a:r>
            <a:endParaRPr lang="en-US" sz="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D8BB7-9DA8-86A8-87BF-409B15FB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98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F635-D144-454B-BA00-7ED945A2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Ensembling:</a:t>
            </a:r>
            <a:br>
              <a:rPr lang="en-US" dirty="0"/>
            </a:br>
            <a:r>
              <a:rPr lang="en-US" dirty="0"/>
              <a:t>A Decision Tree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D27E1F-C702-7C41-9F59-78B4DCF2013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892791" y="1825625"/>
            <a:ext cx="4406418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765085-5AE1-AA40-B34F-061EA77E5A1A}"/>
              </a:ext>
            </a:extLst>
          </p:cNvPr>
          <p:cNvSpPr/>
          <p:nvPr/>
        </p:nvSpPr>
        <p:spPr>
          <a:xfrm>
            <a:off x="3233670" y="6176963"/>
            <a:ext cx="572465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hlinkClick r:id="rId3"/>
              </a:rPr>
              <a:t>Image Courtesy - https://gist.github.com/tylerwx51/fc8b316337833c877785222d463a45b0</a:t>
            </a:r>
            <a:endParaRPr lang="en-US" sz="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E877A-1AAB-B9F5-0624-D6630E7C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66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F635-D144-454B-BA00-7ED945A2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Ensembling:</a:t>
            </a:r>
            <a:br>
              <a:rPr lang="en-US" dirty="0"/>
            </a:br>
            <a:r>
              <a:rPr lang="en-US" dirty="0"/>
              <a:t>Many Decision Trees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014A52-22F8-FF4D-B35D-3124210716A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870252" y="1825625"/>
            <a:ext cx="4451496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2722C0-EB30-734C-9F97-9F77ECA1332A}"/>
              </a:ext>
            </a:extLst>
          </p:cNvPr>
          <p:cNvSpPr/>
          <p:nvPr/>
        </p:nvSpPr>
        <p:spPr>
          <a:xfrm>
            <a:off x="3233670" y="6176963"/>
            <a:ext cx="572465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hlinkClick r:id="rId3"/>
              </a:rPr>
              <a:t>Image Courtesy - https://gist.github.com/tylerwx51/fc8b316337833c877785222d463a45b0</a:t>
            </a:r>
            <a:endParaRPr lang="en-US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EA9A9-11B9-D500-1563-1EE86A2B2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07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F635-D144-454B-BA00-7ED945A2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Ensembling:</a:t>
            </a:r>
            <a:br>
              <a:rPr lang="en-US" dirty="0"/>
            </a:br>
            <a:r>
              <a:rPr lang="en-US" dirty="0"/>
              <a:t>A Random Forest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9E1C29-E637-3F4B-A7C9-EE5AABCE7F0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892791" y="1825625"/>
            <a:ext cx="4406418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A380FA-DF9E-F041-B38F-794D6A7AB14A}"/>
              </a:ext>
            </a:extLst>
          </p:cNvPr>
          <p:cNvSpPr/>
          <p:nvPr/>
        </p:nvSpPr>
        <p:spPr>
          <a:xfrm>
            <a:off x="3233670" y="6176963"/>
            <a:ext cx="572465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hlinkClick r:id="rId3"/>
              </a:rPr>
              <a:t>Image Courtesy - https://gist.github.com/tylerwx51/fc8b316337833c877785222d463a45b0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6E1A7-A6D1-58BD-003A-020FF913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92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2DD5ACB-7387-9A4B-B20F-0ED05C0340D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010844" y="1690688"/>
            <a:ext cx="3826565" cy="3703961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5844D-3C9F-B24F-90F3-63483589A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04" y="1717699"/>
            <a:ext cx="3696140" cy="364993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8A3751-1D7D-9B4F-9F37-F18C5363A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09" y="1685162"/>
            <a:ext cx="3707331" cy="3660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37403A-73C6-FB42-8A9B-76FBBA0A8171}"/>
              </a:ext>
            </a:extLst>
          </p:cNvPr>
          <p:cNvSpPr/>
          <p:nvPr/>
        </p:nvSpPr>
        <p:spPr>
          <a:xfrm>
            <a:off x="3233670" y="5931526"/>
            <a:ext cx="572465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hlinkClick r:id="rId5"/>
              </a:rPr>
              <a:t>Image Courtesy - https://gist.github.com/tylerwx51/fc8b316337833c877785222d463a45b0</a:t>
            </a:r>
            <a:endParaRPr lang="en-US" sz="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37C61F-CFE0-0444-9274-1799D125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656" y="365125"/>
            <a:ext cx="7790688" cy="1325563"/>
          </a:xfrm>
        </p:spPr>
        <p:txBody>
          <a:bodyPr/>
          <a:lstStyle/>
          <a:p>
            <a:r>
              <a:rPr lang="en-US" dirty="0"/>
              <a:t>Ensembling:</a:t>
            </a:r>
            <a:br>
              <a:rPr lang="en-US" dirty="0"/>
            </a:br>
            <a:r>
              <a:rPr lang="en-US" dirty="0"/>
              <a:t>A Random Forest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469EEA-6475-4DE2-456F-92AC85752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37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0E72-133D-6C42-8D12-1F0CB740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Ensembling:</a:t>
            </a:r>
            <a:br>
              <a:rPr lang="en-US" dirty="0"/>
            </a:br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EFBF9-FD44-DA47-BD55-4C5BC928E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Many are better than few</a:t>
            </a:r>
          </a:p>
          <a:p>
            <a:endParaRPr lang="en-US" dirty="0"/>
          </a:p>
          <a:p>
            <a:r>
              <a:rPr lang="en-US" dirty="0"/>
              <a:t>Models that learn differently can boost accuracy even if they are worse in isolation</a:t>
            </a:r>
          </a:p>
          <a:p>
            <a:endParaRPr lang="en-US" dirty="0"/>
          </a:p>
          <a:p>
            <a:r>
              <a:rPr lang="en-US" dirty="0"/>
              <a:t>Hyperparameter tuning to find the best </a:t>
            </a:r>
            <a:r>
              <a:rPr lang="en-US" i="1" dirty="0"/>
              <a:t>single</a:t>
            </a:r>
            <a:r>
              <a:rPr lang="en-US" dirty="0"/>
              <a:t> model does not necessarily help find the best </a:t>
            </a:r>
            <a:r>
              <a:rPr lang="en-US" i="1" dirty="0"/>
              <a:t>combination</a:t>
            </a:r>
            <a:r>
              <a:rPr lang="en-US" dirty="0"/>
              <a:t> of models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5C958D-140F-F51C-D1A4-A5C842AB1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49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2D0D1-31F4-9F4E-84B6-9328AD76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Origins of AutoGluon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C17A43-67FC-424F-8DAD-67C8F311E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0860" y="1690688"/>
            <a:ext cx="3293993" cy="24704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4458D4-C25D-7844-9EF0-7BAB3E07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916" y="1690688"/>
            <a:ext cx="2575293" cy="304859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29664E0-35FA-6848-B700-B9468E0EBE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7" t="26501" r="36616" b="33754"/>
          <a:stretch/>
        </p:blipFill>
        <p:spPr>
          <a:xfrm>
            <a:off x="838200" y="1690688"/>
            <a:ext cx="3439597" cy="2470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23D99D-0EEC-9645-8AC6-BD832EF0E35A}"/>
              </a:ext>
            </a:extLst>
          </p:cNvPr>
          <p:cNvSpPr txBox="1"/>
          <p:nvPr/>
        </p:nvSpPr>
        <p:spPr>
          <a:xfrm>
            <a:off x="1149339" y="4161183"/>
            <a:ext cx="288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 Grand Challenge 2018</a:t>
            </a:r>
          </a:p>
          <a:p>
            <a:endParaRPr lang="en-US" dirty="0"/>
          </a:p>
          <a:p>
            <a:r>
              <a:rPr lang="en-US" dirty="0"/>
              <a:t>Alex </a:t>
            </a:r>
            <a:r>
              <a:rPr lang="en-US" dirty="0" err="1"/>
              <a:t>Shirkov</a:t>
            </a:r>
            <a:r>
              <a:rPr lang="en-US" dirty="0"/>
              <a:t>  &amp; Nick Erickson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99DCD8-E398-83C0-856A-17FF19E7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83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B6E47-4BBC-F744-A323-41F588E5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Netflix Prize:</a:t>
            </a:r>
            <a:br>
              <a:rPr lang="en-US" dirty="0"/>
            </a:br>
            <a:r>
              <a:rPr lang="en-US" dirty="0"/>
              <a:t>Creating Monsters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377486-B7D7-7140-9BA1-8F331C0FCAB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727713" cy="29527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0356D2-E8C4-C549-8289-01B82FDE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13" y="2353297"/>
            <a:ext cx="6070600" cy="1892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1FF67-FE74-AA46-694D-0490BC86A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26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12F4-64F9-644E-9B2B-930E3D6EE6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AutoML Revolution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C21DE-C6F4-C046-AA1B-DAD7242AA8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Presenter: Nick Erickson</a:t>
            </a:r>
          </a:p>
          <a:p>
            <a:r>
              <a:rPr lang="en-US" dirty="0"/>
              <a:t>Senior Software Engineer &amp; AutoGluon Co-author, AWS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044C9BD-BE41-8546-A588-642329540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41"/>
          <a:stretch/>
        </p:blipFill>
        <p:spPr bwMode="auto">
          <a:xfrm>
            <a:off x="5165587" y="892383"/>
            <a:ext cx="1860826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C6EEB-E508-6B57-CF02-132557CF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08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B6E47-4BBC-F744-A323-41F588E5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Evolution of Monsters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F7EE93-4B38-8746-BE4D-CEEAC546E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690688"/>
            <a:ext cx="5446708" cy="3967990"/>
          </a:xfrm>
        </p:spPr>
      </p:pic>
      <p:pic>
        <p:nvPicPr>
          <p:cNvPr id="1025" name="Picture 1" descr="page30image36769648">
            <a:extLst>
              <a:ext uri="{FF2B5EF4-FFF2-40B4-BE49-F238E27FC236}">
                <a16:creationId xmlns:a16="http://schemas.microsoft.com/office/drawing/2014/main" id="{9D5127FB-FF3D-124E-84D2-EF3E74D62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17" y="1393773"/>
            <a:ext cx="4044409" cy="310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A5A02-ADFD-EA4F-9210-FBBF0674C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816" y="4695112"/>
            <a:ext cx="3273289" cy="19271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71AD4-D1DF-D69D-02F0-3E57D7F5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1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924D2-1D88-9A45-9DAB-7741F17E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tame the monsters?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86FEA-32F1-AA45-B92C-5AF386407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we:</a:t>
            </a:r>
          </a:p>
          <a:p>
            <a:pPr lvl="1"/>
            <a:r>
              <a:rPr lang="en-US" dirty="0"/>
              <a:t>Make them reliably performant, stable, and sensible</a:t>
            </a:r>
            <a:br>
              <a:rPr lang="en-US" dirty="0"/>
            </a:br>
            <a:r>
              <a:rPr lang="en-US" dirty="0"/>
              <a:t>to countless different datasets?</a:t>
            </a:r>
          </a:p>
          <a:p>
            <a:pPr lvl="1"/>
            <a:r>
              <a:rPr lang="en-US" dirty="0"/>
              <a:t>Assemble them in an appropriate manner</a:t>
            </a:r>
            <a:br>
              <a:rPr lang="en-US" dirty="0"/>
            </a:br>
            <a:r>
              <a:rPr lang="en-US" dirty="0"/>
              <a:t>without need for expert knowledge from the user?</a:t>
            </a:r>
          </a:p>
          <a:p>
            <a:pPr lvl="1"/>
            <a:r>
              <a:rPr lang="en-US" dirty="0"/>
              <a:t>Train them in a reasonable amount of time,</a:t>
            </a:r>
            <a:br>
              <a:rPr lang="en-US" dirty="0"/>
            </a:br>
            <a:r>
              <a:rPr lang="en-US" dirty="0"/>
              <a:t>on a wide variety of hardware?</a:t>
            </a:r>
          </a:p>
          <a:p>
            <a:pPr lvl="1"/>
            <a:r>
              <a:rPr lang="en-US" dirty="0"/>
              <a:t>Enable flexibility to satisfy user constraints?</a:t>
            </a:r>
          </a:p>
          <a:p>
            <a:pPr lvl="1"/>
            <a:r>
              <a:rPr lang="en-US" dirty="0"/>
              <a:t>Hide complexity behind an elegant API?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AutoGluon strives to achieve these goals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F2831-D595-B2EB-7F93-707B650F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E328-0426-FE44-8883-A04AABD2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Pairwise Comparisons:</a:t>
            </a:r>
            <a:br>
              <a:rPr lang="en-US" dirty="0"/>
            </a:br>
            <a:r>
              <a:rPr lang="en-US" dirty="0"/>
              <a:t>AutoML &amp; Kaggle Benchmarks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39FEF-24FD-1541-B7E5-CCEB78641D48}"/>
              </a:ext>
            </a:extLst>
          </p:cNvPr>
          <p:cNvSpPr txBox="1"/>
          <p:nvPr/>
        </p:nvSpPr>
        <p:spPr>
          <a:xfrm>
            <a:off x="3034552" y="6304002"/>
            <a:ext cx="61228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Reference:  </a:t>
            </a:r>
            <a:r>
              <a:rPr lang="en-US" sz="1200" b="1" dirty="0"/>
              <a:t>AutoGluon-Tabular: Robust and Accurate AutoML for Structured Data</a:t>
            </a:r>
            <a:r>
              <a:rPr lang="en-US" sz="1200" dirty="0"/>
              <a:t>. </a:t>
            </a:r>
            <a:r>
              <a:rPr lang="en-US" sz="1200" i="1" dirty="0" err="1"/>
              <a:t>Arxiv</a:t>
            </a:r>
            <a:r>
              <a:rPr lang="en-US" sz="1200" dirty="0"/>
              <a:t>, 2020</a:t>
            </a:r>
          </a:p>
          <a:p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96D7A1E-F91E-4BBA-8D5D-4D3E6C231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" t="47511" r="-2" b="2276"/>
          <a:stretch/>
        </p:blipFill>
        <p:spPr>
          <a:xfrm>
            <a:off x="357502" y="1690688"/>
            <a:ext cx="11476994" cy="1959428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EC467B0-1108-0B49-985F-655F685D5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327"/>
          <a:stretch/>
        </p:blipFill>
        <p:spPr>
          <a:xfrm>
            <a:off x="168915" y="3469763"/>
            <a:ext cx="11384269" cy="20677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4E516C-DC8F-D24F-841C-B473C12ACA01}"/>
              </a:ext>
            </a:extLst>
          </p:cNvPr>
          <p:cNvSpPr txBox="1"/>
          <p:nvPr/>
        </p:nvSpPr>
        <p:spPr>
          <a:xfrm>
            <a:off x="4049990" y="5537562"/>
            <a:ext cx="4092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1: AutoML Benchmark (39 datasets)</a:t>
            </a:r>
          </a:p>
          <a:p>
            <a:r>
              <a:rPr lang="en-US" dirty="0"/>
              <a:t>Table 2: Kaggle Benchmark (11 datasets)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B0107-C523-035C-4734-3AB74CBB8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78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05937-FCCB-3545-8381-70E6B18D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2022 AutoMLBenchmark</a:t>
            </a:r>
            <a:br>
              <a:rPr lang="en-US" dirty="0"/>
            </a:br>
            <a:r>
              <a:rPr lang="en-US" dirty="0"/>
              <a:t>(104 datasets, 10-fold, 4 hours)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174FD5-DF87-D845-A9F1-901C5B14B0F9}"/>
              </a:ext>
            </a:extLst>
          </p:cNvPr>
          <p:cNvSpPr txBox="1"/>
          <p:nvPr/>
        </p:nvSpPr>
        <p:spPr>
          <a:xfrm>
            <a:off x="4112024" y="6253876"/>
            <a:ext cx="3967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 err="1"/>
              <a:t>Gijsbers</a:t>
            </a:r>
            <a:r>
              <a:rPr lang="en-US" sz="1000" dirty="0"/>
              <a:t>, Pieter. “Systems for AutoML Research.” </a:t>
            </a:r>
            <a:r>
              <a:rPr lang="en-US" sz="1000" i="1" dirty="0" err="1"/>
              <a:t>Arxiv</a:t>
            </a:r>
            <a:r>
              <a:rPr lang="en-US" sz="1000" dirty="0"/>
              <a:t>, 2022.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56D59DD-5D58-D64D-BF3D-64143BFAB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957" y="1825625"/>
            <a:ext cx="7592086" cy="441642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13F868-F8D1-74E9-812B-B7BA35533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10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B48B11-5271-9F42-946E-F633C92A4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7531" y="1825625"/>
            <a:ext cx="4096938" cy="4416425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D6495C-A53C-514A-8608-17F9B8B16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2022 AutoMLBenchmark</a:t>
            </a:r>
            <a:br>
              <a:rPr lang="en-US" dirty="0"/>
            </a:br>
            <a:r>
              <a:rPr lang="en-US" dirty="0"/>
              <a:t>(104 datasets, 10-fold)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73EB4-66FB-4149-8CED-2D911F08F0B1}"/>
              </a:ext>
            </a:extLst>
          </p:cNvPr>
          <p:cNvSpPr txBox="1"/>
          <p:nvPr/>
        </p:nvSpPr>
        <p:spPr>
          <a:xfrm>
            <a:off x="4112024" y="6253876"/>
            <a:ext cx="43355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 err="1"/>
              <a:t>Gijsbers</a:t>
            </a:r>
            <a:r>
              <a:rPr lang="en-US" sz="1000" dirty="0"/>
              <a:t>, Pieter, et al. “AMLB: an AutoML Benchmark.” </a:t>
            </a:r>
            <a:r>
              <a:rPr lang="en-US" sz="1000" i="1" dirty="0" err="1"/>
              <a:t>Arxiv</a:t>
            </a:r>
            <a:r>
              <a:rPr lang="en-US" sz="1000" dirty="0"/>
              <a:t>, 2022.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D026AC-B216-3840-66D7-FEC643601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08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1FE12-9CDF-B941-9A88-A14A9B0B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AutoML Stability &amp; Robustness:</a:t>
            </a:r>
            <a:br>
              <a:rPr lang="en-US" dirty="0"/>
            </a:br>
            <a:r>
              <a:rPr lang="en-US" dirty="0"/>
              <a:t>AutoGluon has a 99.86% success rate (3 failures in 2080 datasets)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4F9C91-2DB8-5946-9614-357EA61B1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3400" y="1825625"/>
            <a:ext cx="5865199" cy="44164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9BD6A5-2D7A-EE4D-A7BC-0EC21FC242B8}"/>
              </a:ext>
            </a:extLst>
          </p:cNvPr>
          <p:cNvSpPr txBox="1"/>
          <p:nvPr/>
        </p:nvSpPr>
        <p:spPr>
          <a:xfrm>
            <a:off x="4112024" y="6253876"/>
            <a:ext cx="43355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Reference: </a:t>
            </a:r>
            <a:r>
              <a:rPr lang="en-US" sz="1000" dirty="0" err="1"/>
              <a:t>Gijsbers</a:t>
            </a:r>
            <a:r>
              <a:rPr lang="en-US" sz="1000" dirty="0"/>
              <a:t>, Pieter, et al. “AMLB: an AutoML Benchmark.” </a:t>
            </a:r>
            <a:r>
              <a:rPr lang="en-US" sz="1000" i="1" dirty="0" err="1"/>
              <a:t>Arxiv</a:t>
            </a:r>
            <a:r>
              <a:rPr lang="en-US" sz="1000" dirty="0"/>
              <a:t>, 2022.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EE215-81C7-7A10-382C-F34A5B628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40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DEE8C-D9E9-BB4D-A654-0E739174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control of inference speed via </a:t>
            </a:r>
            <a:r>
              <a:rPr lang="en-US" i="1" dirty="0" err="1"/>
              <a:t>infer_limit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C41D7-11A4-AC40-BC5D-85CE8B02E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common concern with AutoML: </a:t>
            </a:r>
          </a:p>
          <a:p>
            <a:pPr lvl="1"/>
            <a:r>
              <a:rPr lang="en-US" dirty="0"/>
              <a:t>Will it be slow to infer?</a:t>
            </a:r>
          </a:p>
          <a:p>
            <a:pPr lvl="1"/>
            <a:r>
              <a:rPr lang="en-US" dirty="0"/>
              <a:t>How can I control the inference speed?</a:t>
            </a:r>
          </a:p>
          <a:p>
            <a:r>
              <a:rPr lang="en-US" dirty="0"/>
              <a:t>New in AutoGluon v0.4:</a:t>
            </a:r>
          </a:p>
          <a:p>
            <a:pPr lvl="1"/>
            <a:r>
              <a:rPr lang="en-US" dirty="0"/>
              <a:t>`</a:t>
            </a:r>
            <a:r>
              <a:rPr lang="en-US" dirty="0" err="1"/>
              <a:t>infer_limit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`</a:t>
            </a:r>
            <a:r>
              <a:rPr lang="en-US" dirty="0" err="1"/>
              <a:t>infer_limit_batch_size</a:t>
            </a:r>
            <a:r>
              <a:rPr lang="en-US" dirty="0"/>
              <a:t>`</a:t>
            </a:r>
          </a:p>
          <a:p>
            <a:r>
              <a:rPr lang="en-US" dirty="0"/>
              <a:t>AutoGluon will automatically adapt its training and ensembling strategy to satisfy the constraint.</a:t>
            </a:r>
          </a:p>
          <a:p>
            <a:r>
              <a:rPr lang="en-US" dirty="0"/>
              <a:t>Ideal for meeting online inference latency requirements and for large-scale batch inference workloads.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38315-BEAE-B6D0-E739-E3CDB4967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1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53D8A-A425-9949-9272-38C2AD26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AutoML Tradeoffs Between Quality and Inference Speed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F269AF-6A69-D740-A9BE-E4DDB9CDA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259" y="1825625"/>
            <a:ext cx="5991482" cy="44164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EDB96B-1E66-5940-B743-55B82BB3BCBE}"/>
              </a:ext>
            </a:extLst>
          </p:cNvPr>
          <p:cNvSpPr txBox="1"/>
          <p:nvPr/>
        </p:nvSpPr>
        <p:spPr>
          <a:xfrm>
            <a:off x="2906462" y="6242050"/>
            <a:ext cx="5909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Results for AutoGluon based on mainline AutoMLBenchmark: </a:t>
            </a:r>
            <a:r>
              <a:rPr lang="en-US" sz="1000" dirty="0">
                <a:hlinkClick r:id="rId3"/>
              </a:rPr>
              <a:t>https://github.com/openml/automlbenchmark/</a:t>
            </a:r>
            <a:r>
              <a:rPr lang="en-US" sz="1000" dirty="0"/>
              <a:t> </a:t>
            </a:r>
          </a:p>
          <a:p>
            <a:r>
              <a:rPr lang="en-US" sz="1000" dirty="0"/>
              <a:t>Results for other frameworks from </a:t>
            </a:r>
            <a:r>
              <a:rPr lang="en-US" sz="1000" dirty="0" err="1"/>
              <a:t>Gijsbers</a:t>
            </a:r>
            <a:r>
              <a:rPr lang="en-US" sz="1000" dirty="0"/>
              <a:t>, Pieter, et al. “AMLB: an AutoML Benchmark.” </a:t>
            </a:r>
            <a:r>
              <a:rPr lang="en-US" sz="1000" i="1" dirty="0" err="1"/>
              <a:t>Arxiv</a:t>
            </a:r>
            <a:r>
              <a:rPr lang="en-US" sz="1000" dirty="0"/>
              <a:t>, 2022.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AF3961-2EAB-3D3D-EF2A-B331C7B5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31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8092-4731-F949-AFCD-373A9569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AutoML Compared to</a:t>
            </a:r>
            <a:br>
              <a:rPr lang="en-US" dirty="0"/>
            </a:br>
            <a:r>
              <a:rPr lang="en-US" dirty="0"/>
              <a:t>Strong Single Models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2F854-9CBE-EE42-ABF9-ABA8A3398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3110" y="1825625"/>
            <a:ext cx="5925779" cy="441642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AAFF2C-E0E6-FC57-BC8F-6A9AC2FBA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00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B06E-3BBD-8A48-89C3-8D316AF0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AutoGluon Competition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DF223-3308-1A42-8353-AC2613FC9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0656" y="1825625"/>
            <a:ext cx="8354306" cy="4416552"/>
          </a:xfrm>
        </p:spPr>
        <p:txBody>
          <a:bodyPr>
            <a:normAutofit/>
          </a:bodyPr>
          <a:lstStyle/>
          <a:p>
            <a:r>
              <a:rPr lang="en-US" dirty="0"/>
              <a:t>Kaggle</a:t>
            </a:r>
          </a:p>
          <a:p>
            <a:pPr lvl="1"/>
            <a:r>
              <a:rPr lang="en-US" dirty="0"/>
              <a:t>(2018) 2</a:t>
            </a:r>
            <a:r>
              <a:rPr lang="en-US" baseline="30000" dirty="0"/>
              <a:t>nd</a:t>
            </a:r>
            <a:r>
              <a:rPr lang="en-US" dirty="0"/>
              <a:t> out of 2742 (</a:t>
            </a:r>
            <a:r>
              <a:rPr lang="en-US" dirty="0" err="1"/>
              <a:t>Mercari</a:t>
            </a:r>
            <a:r>
              <a:rPr lang="en-US" dirty="0"/>
              <a:t> Price Suggestion)</a:t>
            </a:r>
          </a:p>
          <a:p>
            <a:pPr lvl="1"/>
            <a:r>
              <a:rPr lang="en-US" dirty="0"/>
              <a:t>(2021) 2</a:t>
            </a:r>
            <a:r>
              <a:rPr lang="en-US" baseline="30000" dirty="0"/>
              <a:t>nd</a:t>
            </a:r>
            <a:r>
              <a:rPr lang="en-US" dirty="0"/>
              <a:t> out of 172 (California House Prices)</a:t>
            </a:r>
          </a:p>
          <a:p>
            <a:pPr lvl="1"/>
            <a:r>
              <a:rPr lang="en-US" dirty="0"/>
              <a:t>(2015) 14</a:t>
            </a:r>
            <a:r>
              <a:rPr lang="en-US" baseline="30000" dirty="0"/>
              <a:t>th</a:t>
            </a:r>
            <a:r>
              <a:rPr lang="en-US" dirty="0"/>
              <a:t> out of 3507 (Otto Group Product Classification)</a:t>
            </a:r>
          </a:p>
          <a:p>
            <a:pPr lvl="1"/>
            <a:r>
              <a:rPr lang="en-US" dirty="0"/>
              <a:t>(2022) 20</a:t>
            </a:r>
            <a:r>
              <a:rPr lang="en-US" baseline="30000" dirty="0"/>
              <a:t>th</a:t>
            </a:r>
            <a:r>
              <a:rPr lang="en-US" dirty="0"/>
              <a:t> out of 3537 (</a:t>
            </a:r>
            <a:r>
              <a:rPr lang="en-US" dirty="0" err="1"/>
              <a:t>PetFinder</a:t>
            </a:r>
            <a:r>
              <a:rPr lang="en-US" dirty="0"/>
              <a:t> </a:t>
            </a:r>
            <a:r>
              <a:rPr lang="en-US" dirty="0" err="1"/>
              <a:t>Pawpularity</a:t>
            </a:r>
            <a:r>
              <a:rPr lang="en-US" dirty="0"/>
              <a:t> Contest)</a:t>
            </a:r>
          </a:p>
          <a:p>
            <a:pPr lvl="1"/>
            <a:r>
              <a:rPr lang="en-US" dirty="0"/>
              <a:t>(2016) 28</a:t>
            </a:r>
            <a:r>
              <a:rPr lang="en-US" baseline="30000" dirty="0"/>
              <a:t>th</a:t>
            </a:r>
            <a:r>
              <a:rPr lang="en-US" dirty="0"/>
              <a:t> out of 2920 (BNP </a:t>
            </a:r>
            <a:r>
              <a:rPr lang="en-US" dirty="0" err="1"/>
              <a:t>Parabis</a:t>
            </a:r>
            <a:r>
              <a:rPr lang="en-US" dirty="0"/>
              <a:t>)</a:t>
            </a:r>
          </a:p>
          <a:p>
            <a:r>
              <a:rPr lang="en-US" dirty="0" err="1"/>
              <a:t>MachineHack</a:t>
            </a:r>
            <a:endParaRPr lang="en-US" dirty="0"/>
          </a:p>
          <a:p>
            <a:pPr lvl="1"/>
            <a:r>
              <a:rPr lang="en-US" dirty="0"/>
              <a:t>(2020) 1</a:t>
            </a:r>
            <a:r>
              <a:rPr lang="en-US" baseline="30000" dirty="0"/>
              <a:t>st</a:t>
            </a:r>
            <a:r>
              <a:rPr lang="en-US" dirty="0"/>
              <a:t> out of 1544 (Predict Data Scientist Salary)</a:t>
            </a:r>
          </a:p>
          <a:p>
            <a:pPr lvl="1"/>
            <a:r>
              <a:rPr lang="en-US" dirty="0"/>
              <a:t>(2021) 1</a:t>
            </a:r>
            <a:r>
              <a:rPr lang="en-US" baseline="30000" dirty="0"/>
              <a:t>st</a:t>
            </a:r>
            <a:r>
              <a:rPr lang="en-US" dirty="0"/>
              <a:t> out of 314 (Product Sentiment Classification)</a:t>
            </a:r>
          </a:p>
          <a:p>
            <a:pPr lvl="1"/>
            <a:r>
              <a:rPr lang="en-US" dirty="0"/>
              <a:t>(2021) 2</a:t>
            </a:r>
            <a:r>
              <a:rPr lang="en-US" baseline="30000" dirty="0"/>
              <a:t>nd</a:t>
            </a:r>
            <a:r>
              <a:rPr lang="en-US" dirty="0"/>
              <a:t> out of 3922 (Predict the Price of Books)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16F62-B332-AB34-C7FE-1D15E57C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E2F5A-E023-DF40-B80F-84276451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in a Nutshell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E6A7CE-D331-194F-8275-A2C63A5D740D}"/>
              </a:ext>
            </a:extLst>
          </p:cNvPr>
          <p:cNvSpPr/>
          <p:nvPr/>
        </p:nvSpPr>
        <p:spPr>
          <a:xfrm>
            <a:off x="8560647" y="1390633"/>
            <a:ext cx="2127569" cy="4409650"/>
          </a:xfrm>
          <a:prstGeom prst="rect">
            <a:avLst/>
          </a:prstGeom>
          <a:solidFill>
            <a:srgbClr val="141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98FF78-F962-EE4D-AF12-6CD42A8C0A2D}"/>
              </a:ext>
            </a:extLst>
          </p:cNvPr>
          <p:cNvSpPr/>
          <p:nvPr/>
        </p:nvSpPr>
        <p:spPr>
          <a:xfrm>
            <a:off x="5032215" y="1434094"/>
            <a:ext cx="2127569" cy="4409650"/>
          </a:xfrm>
          <a:prstGeom prst="rect">
            <a:avLst/>
          </a:prstGeom>
          <a:solidFill>
            <a:srgbClr val="141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CDAE73-D350-1048-A9BD-98188728C9B6}"/>
              </a:ext>
            </a:extLst>
          </p:cNvPr>
          <p:cNvSpPr/>
          <p:nvPr/>
        </p:nvSpPr>
        <p:spPr>
          <a:xfrm>
            <a:off x="1503783" y="1485996"/>
            <a:ext cx="2127569" cy="4409650"/>
          </a:xfrm>
          <a:prstGeom prst="rect">
            <a:avLst/>
          </a:prstGeom>
          <a:solidFill>
            <a:srgbClr val="141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5C201978-A1FF-EB44-898B-88F61C2F0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30524" y="1688040"/>
            <a:ext cx="836825" cy="815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4F5F947C-1254-5941-9317-67D0DE53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206853" y="4687431"/>
            <a:ext cx="760496" cy="760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F53D6-D7A2-4F4E-9364-6FB25869FB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80" y="2455447"/>
            <a:ext cx="2366944" cy="2366944"/>
          </a:xfrm>
          <a:prstGeom prst="rect">
            <a:avLst/>
          </a:prstGeom>
        </p:spPr>
      </p:pic>
      <p:pic>
        <p:nvPicPr>
          <p:cNvPr id="11" name="Graphic 8">
            <a:extLst>
              <a:ext uri="{FF2B5EF4-FFF2-40B4-BE49-F238E27FC236}">
                <a16:creationId xmlns:a16="http://schemas.microsoft.com/office/drawing/2014/main" id="{BD38E6B1-C4A8-EB44-B9F6-E44BBEC1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2116044" y="3075907"/>
            <a:ext cx="927634" cy="92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630A86-B257-BC41-ACC6-1842B5087A2C}"/>
              </a:ext>
            </a:extLst>
          </p:cNvPr>
          <p:cNvSpPr txBox="1"/>
          <p:nvPr/>
        </p:nvSpPr>
        <p:spPr>
          <a:xfrm>
            <a:off x="2421348" y="27065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EAEAB033-E5AF-8340-A0B6-74614EF91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517" y="2501401"/>
            <a:ext cx="1227138" cy="256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7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Images</a:t>
            </a: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7563D7B9-1B84-4C4F-861C-438458029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6961" y="4078082"/>
            <a:ext cx="1227138" cy="256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7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Text</a:t>
            </a: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426B3480-F52B-4845-AFF9-7AD278230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517" y="5543290"/>
            <a:ext cx="1227138" cy="256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7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Tabular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B41D88-2F15-974E-8B7B-1F7012C777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1369" y="2334642"/>
            <a:ext cx="1468165" cy="36201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35FD87A-FAA9-C54B-A128-FCCBFEEA97BD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26142" y="2738321"/>
            <a:ext cx="1905000" cy="190500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BCB7C44F-87D7-2241-A234-E39998D184D3}"/>
              </a:ext>
            </a:extLst>
          </p:cNvPr>
          <p:cNvSpPr/>
          <p:nvPr/>
        </p:nvSpPr>
        <p:spPr bwMode="auto">
          <a:xfrm>
            <a:off x="7238924" y="3502605"/>
            <a:ext cx="1146412" cy="363132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0"/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bg1"/>
              </a:solidFill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3CB14A-AA04-AA42-941D-E5E8D4B4C587}"/>
              </a:ext>
            </a:extLst>
          </p:cNvPr>
          <p:cNvSpPr/>
          <p:nvPr/>
        </p:nvSpPr>
        <p:spPr>
          <a:xfrm>
            <a:off x="1706376" y="5895646"/>
            <a:ext cx="1531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1. Bring Data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A947C436-17C3-DB43-B7C0-B727783ACE90}"/>
              </a:ext>
            </a:extLst>
          </p:cNvPr>
          <p:cNvSpPr/>
          <p:nvPr/>
        </p:nvSpPr>
        <p:spPr bwMode="auto">
          <a:xfrm>
            <a:off x="3715840" y="3509255"/>
            <a:ext cx="1146412" cy="363132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0"/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bg1"/>
              </a:solidFill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1E4C0E-C12C-A64F-9838-E0F72A61F1AF}"/>
              </a:ext>
            </a:extLst>
          </p:cNvPr>
          <p:cNvSpPr/>
          <p:nvPr/>
        </p:nvSpPr>
        <p:spPr>
          <a:xfrm>
            <a:off x="5174408" y="5869549"/>
            <a:ext cx="1762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2. Train Models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C1232A-9659-A34D-83AB-A5077801272B}"/>
              </a:ext>
            </a:extLst>
          </p:cNvPr>
          <p:cNvSpPr/>
          <p:nvPr/>
        </p:nvSpPr>
        <p:spPr>
          <a:xfrm>
            <a:off x="8519002" y="5869549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3. Make Predictions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A9D821-A137-B2FB-7E56-58AD6BC50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5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/>
      <p:bldP spid="13" grpId="0"/>
      <p:bldP spid="14" grpId="0"/>
      <p:bldP spid="15" grpId="0"/>
      <p:bldP spid="18" grpId="0" animBg="1"/>
      <p:bldP spid="19" grpId="0"/>
      <p:bldP spid="20" grpId="0" animBg="1"/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49734-F333-674B-8C01-DAE697F8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Otto-Group:</a:t>
            </a:r>
            <a:br>
              <a:rPr lang="en-US" dirty="0"/>
            </a:br>
            <a:r>
              <a:rPr lang="en-US" dirty="0"/>
              <a:t>AG-Tabular v0.4 after 4 hours (0.399)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9A54BB-FF84-D34E-95EF-445DE8A22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63820" y="1834128"/>
            <a:ext cx="7856206" cy="39882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3E8BAF-6899-634E-879D-2694F84A0FAC}"/>
              </a:ext>
            </a:extLst>
          </p:cNvPr>
          <p:cNvSpPr txBox="1"/>
          <p:nvPr/>
        </p:nvSpPr>
        <p:spPr>
          <a:xfrm>
            <a:off x="671974" y="2500604"/>
            <a:ext cx="29918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competition (Otto) had over 3500 teams compete.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4 hours AG achieved a score that took the best human team over 2 months to beat on Kaggle.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solution placed Rank 14 on the final private leaderboard: Kaggle Gold.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9EB52B-61D7-F941-9804-13E664E86CF7}"/>
              </a:ext>
            </a:extLst>
          </p:cNvPr>
          <p:cNvCxnSpPr/>
          <p:nvPr/>
        </p:nvCxnSpPr>
        <p:spPr>
          <a:xfrm flipH="1">
            <a:off x="1660849" y="5337482"/>
            <a:ext cx="766354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955A58-6D5F-8E48-AB53-B492D33C416F}"/>
              </a:ext>
            </a:extLst>
          </p:cNvPr>
          <p:cNvSpPr txBox="1"/>
          <p:nvPr/>
        </p:nvSpPr>
        <p:spPr>
          <a:xfrm>
            <a:off x="1586574" y="5337482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AG v0.4 4h score (0.399)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692938-EDDB-FBCE-576A-F2B9F63F6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7006-B66E-8F47-82BC-658454E5F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AutoGluon and AutoML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B20F9-3CD4-DD4F-8891-232D2889C5B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obtain those results:</a:t>
            </a:r>
          </a:p>
          <a:p>
            <a:r>
              <a:rPr lang="en-US" dirty="0"/>
              <a:t>AutoGluon did not hyperparameter tune</a:t>
            </a:r>
          </a:p>
          <a:p>
            <a:r>
              <a:rPr lang="en-US" dirty="0"/>
              <a:t>AutoGluon used the same hyperparameters for every problem</a:t>
            </a:r>
          </a:p>
          <a:p>
            <a:r>
              <a:rPr lang="en-US" dirty="0"/>
              <a:t>AutoGluon used near default hyperparameters for all of its models</a:t>
            </a:r>
          </a:p>
          <a:p>
            <a:r>
              <a:rPr lang="en-US" dirty="0"/>
              <a:t>AutoGluon trained using the same 3 lines of code for every problem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790296-12C6-C245-B670-50D0D338D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4563680"/>
            <a:ext cx="10312400" cy="6731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758E4-D4FB-44A6-682F-B8F61C28B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8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924D2-1D88-9A45-9DAB-7741F17E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AutoGluon Model Variety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86FEA-32F1-AA45-B92C-5AF386407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AutoGluon has a large number of models implemented and optimized out of the box:</a:t>
            </a:r>
          </a:p>
          <a:p>
            <a:r>
              <a:rPr lang="en-US" dirty="0"/>
              <a:t>Powerful Gradient Boosting Models</a:t>
            </a:r>
          </a:p>
          <a:p>
            <a:pPr lvl="1"/>
            <a:r>
              <a:rPr lang="en-US" dirty="0"/>
              <a:t>XGBoost, LightGBM, CatBoost</a:t>
            </a:r>
          </a:p>
          <a:p>
            <a:r>
              <a:rPr lang="en-US" dirty="0"/>
              <a:t>Custom Tabular Neural Networks</a:t>
            </a:r>
          </a:p>
          <a:p>
            <a:r>
              <a:rPr lang="en-US" dirty="0" err="1"/>
              <a:t>sklearn</a:t>
            </a:r>
            <a:r>
              <a:rPr lang="en-US" dirty="0"/>
              <a:t> Random Forest, Extra Trees, KNN</a:t>
            </a:r>
          </a:p>
          <a:p>
            <a:r>
              <a:rPr lang="en-US" dirty="0"/>
              <a:t>SOTA Image Models: </a:t>
            </a:r>
            <a:r>
              <a:rPr lang="en-US" dirty="0" err="1"/>
              <a:t>EfficientNet</a:t>
            </a:r>
            <a:r>
              <a:rPr lang="en-US" dirty="0"/>
              <a:t>, </a:t>
            </a:r>
            <a:r>
              <a:rPr lang="en-US" dirty="0" err="1"/>
              <a:t>ResNet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Any TIMM Compatible Model</a:t>
            </a:r>
          </a:p>
          <a:p>
            <a:r>
              <a:rPr lang="en-US" dirty="0"/>
              <a:t>SOTA Text Models: BERT, Electra, etc.</a:t>
            </a:r>
          </a:p>
          <a:p>
            <a:pPr lvl="1"/>
            <a:r>
              <a:rPr lang="en-US" dirty="0"/>
              <a:t>Any </a:t>
            </a:r>
            <a:r>
              <a:rPr lang="en-US" dirty="0" err="1"/>
              <a:t>HuggingFace</a:t>
            </a:r>
            <a:r>
              <a:rPr lang="en-US" dirty="0"/>
              <a:t> Compatible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4C6B0-00C4-196D-FE9D-A282CB05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6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C22E0-9232-5647-A3DE-00ACA8CC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BDA01-F241-2B40-93C2-A14ABDD1E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k different copies of each model with a different chunk of data held-out from each.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CD281-A9E6-7842-918D-E21F2E7FA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393" y="2583290"/>
            <a:ext cx="6465214" cy="3793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39017-C67F-043D-E59A-67B9312F9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5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D88F-9082-CE49-96BF-DB24941D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Stack Ensembling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41B143-23A3-7F44-9983-DBFAE76BF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1" y="1780674"/>
            <a:ext cx="5742039" cy="4712201"/>
          </a:xfrm>
        </p:spPr>
        <p:txBody>
          <a:bodyPr>
            <a:normAutofit/>
          </a:bodyPr>
          <a:lstStyle/>
          <a:p>
            <a:r>
              <a:rPr lang="en-US" dirty="0"/>
              <a:t>Stacker model uses predictions of every base model as extra features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Layer </a:t>
            </a:r>
            <a:r>
              <a:rPr lang="en-US" i="1" dirty="0"/>
              <a:t>L+1</a:t>
            </a:r>
            <a:r>
              <a:rPr lang="en-US" dirty="0"/>
              <a:t> stacker model uses layer </a:t>
            </a:r>
            <a:r>
              <a:rPr lang="en-US" i="1" dirty="0"/>
              <a:t>L</a:t>
            </a:r>
            <a:r>
              <a:rPr lang="en-US" dirty="0"/>
              <a:t> predictions as extra features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simplicity:  stacker models types = base model types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938AE-CA66-9147-9AC4-425EAECE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127" y="1690688"/>
            <a:ext cx="5480912" cy="3856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36F2F-30F2-574A-B395-F6A86A59F29E}"/>
              </a:ext>
            </a:extLst>
          </p:cNvPr>
          <p:cNvSpPr txBox="1"/>
          <p:nvPr/>
        </p:nvSpPr>
        <p:spPr>
          <a:xfrm>
            <a:off x="353960" y="6017340"/>
            <a:ext cx="11838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</a:t>
            </a:r>
            <a:r>
              <a:rPr lang="en-US" sz="2800" dirty="0"/>
              <a:t>: Stacker must be trained with </a:t>
            </a:r>
            <a:r>
              <a:rPr lang="en-US" sz="2800" i="1" dirty="0"/>
              <a:t>held-out</a:t>
            </a:r>
            <a:r>
              <a:rPr lang="en-US" sz="2800" dirty="0"/>
              <a:t> predictions of lower-layer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4AF7CB-5522-219B-9597-678B2B9B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9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40E9-5334-E24D-8A67-87CAD8F3A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AutoGluon:</a:t>
            </a:r>
            <a:br>
              <a:rPr lang="en-US" dirty="0"/>
            </a:br>
            <a:r>
              <a:rPr lang="en-US" dirty="0"/>
              <a:t>A Year of Rapid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71C2-35B9-A94B-B3D2-2D692948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0655" y="1825625"/>
            <a:ext cx="8677141" cy="44165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AutoGluon v0.1: (March 2021)</a:t>
            </a:r>
          </a:p>
          <a:p>
            <a:pPr lvl="1"/>
            <a:r>
              <a:rPr lang="en-US" dirty="0"/>
              <a:t>&gt;70% </a:t>
            </a:r>
            <a:r>
              <a:rPr lang="en-US" dirty="0" err="1"/>
              <a:t>winrate</a:t>
            </a:r>
            <a:r>
              <a:rPr lang="en-US" dirty="0"/>
              <a:t> vs prior releases (0.0.15)</a:t>
            </a:r>
          </a:p>
          <a:p>
            <a:pPr lvl="1"/>
            <a:r>
              <a:rPr lang="en-US" dirty="0"/>
              <a:t>Multi-modal Tabular + Text support</a:t>
            </a:r>
          </a:p>
          <a:p>
            <a:pPr lvl="1"/>
            <a:r>
              <a:rPr lang="en-US" dirty="0"/>
              <a:t>Added </a:t>
            </a:r>
            <a:r>
              <a:rPr lang="en-US" dirty="0" err="1"/>
              <a:t>FastAI</a:t>
            </a:r>
            <a:r>
              <a:rPr lang="en-US" dirty="0"/>
              <a:t> Tabular Neural Network</a:t>
            </a:r>
          </a:p>
          <a:p>
            <a:pPr lvl="1"/>
            <a:r>
              <a:rPr lang="en-US" dirty="0"/>
              <a:t>Added XGBoost</a:t>
            </a:r>
          </a:p>
          <a:p>
            <a:r>
              <a:rPr lang="en-US" dirty="0"/>
              <a:t>AutoGluon v0.2: (May 2021)</a:t>
            </a:r>
          </a:p>
          <a:p>
            <a:pPr lvl="1"/>
            <a:r>
              <a:rPr lang="en-US" dirty="0"/>
              <a:t>53% </a:t>
            </a:r>
            <a:r>
              <a:rPr lang="en-US" dirty="0" err="1"/>
              <a:t>winrate</a:t>
            </a:r>
            <a:r>
              <a:rPr lang="en-US" dirty="0"/>
              <a:t> vs 0.1</a:t>
            </a:r>
          </a:p>
          <a:p>
            <a:pPr lvl="1"/>
            <a:r>
              <a:rPr lang="en-US" dirty="0"/>
              <a:t>4x faster inference speed</a:t>
            </a:r>
          </a:p>
          <a:p>
            <a:pPr lvl="1"/>
            <a:r>
              <a:rPr lang="en-US" dirty="0"/>
              <a:t>10x less disk usage</a:t>
            </a:r>
          </a:p>
          <a:p>
            <a:pPr lvl="1"/>
            <a:r>
              <a:rPr lang="en-US" dirty="0"/>
              <a:t>Integration with NVIDIA RAPIDS for GPU support</a:t>
            </a:r>
          </a:p>
          <a:p>
            <a:r>
              <a:rPr lang="en-US" dirty="0"/>
              <a:t>AutoGluon v0.3: (August 2021)</a:t>
            </a:r>
          </a:p>
          <a:p>
            <a:pPr lvl="1"/>
            <a:r>
              <a:rPr lang="en-US" dirty="0"/>
              <a:t>58% </a:t>
            </a:r>
            <a:r>
              <a:rPr lang="en-US" dirty="0" err="1"/>
              <a:t>winrate</a:t>
            </a:r>
            <a:r>
              <a:rPr lang="en-US" dirty="0"/>
              <a:t> vs 0.2</a:t>
            </a:r>
          </a:p>
          <a:p>
            <a:pPr lvl="1"/>
            <a:r>
              <a:rPr lang="en-US" dirty="0"/>
              <a:t>2x-10x faster online inference (&lt;14 </a:t>
            </a:r>
            <a:r>
              <a:rPr lang="en-US" dirty="0" err="1"/>
              <a:t>ms</a:t>
            </a:r>
            <a:r>
              <a:rPr lang="en-US" dirty="0"/>
              <a:t> end-to-end latency)</a:t>
            </a:r>
          </a:p>
          <a:p>
            <a:pPr lvl="1"/>
            <a:r>
              <a:rPr lang="en-US" dirty="0"/>
              <a:t>Multi-modal Tabular + Text + Image support</a:t>
            </a:r>
          </a:p>
          <a:p>
            <a:pPr lvl="1"/>
            <a:r>
              <a:rPr lang="en-US" dirty="0"/>
              <a:t>Integration with </a:t>
            </a:r>
            <a:r>
              <a:rPr lang="en-US" dirty="0" err="1"/>
              <a:t>PyTorch</a:t>
            </a:r>
            <a:r>
              <a:rPr lang="en-US" dirty="0"/>
              <a:t> Image Models (TIMM)</a:t>
            </a:r>
          </a:p>
          <a:p>
            <a:pPr lvl="1"/>
            <a:r>
              <a:rPr lang="en-US" dirty="0"/>
              <a:t>Custom model support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1D30B-A474-81EC-C92A-E2BA91FE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40E9-5334-E24D-8A67-87CAD8F3A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AutoGluon:</a:t>
            </a:r>
            <a:br>
              <a:rPr lang="en-US" dirty="0"/>
            </a:br>
            <a:r>
              <a:rPr lang="en-US" dirty="0"/>
              <a:t>A Year of Rapid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C71C2-35B9-A94B-B3D2-2D692948A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0655" y="1825625"/>
            <a:ext cx="8677141" cy="44165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AutoGluon v0.4: (March 2022)</a:t>
            </a:r>
          </a:p>
          <a:p>
            <a:pPr lvl="1"/>
            <a:r>
              <a:rPr lang="en-US" dirty="0"/>
              <a:t>63% </a:t>
            </a:r>
            <a:r>
              <a:rPr lang="en-US" dirty="0" err="1"/>
              <a:t>winrate</a:t>
            </a:r>
            <a:r>
              <a:rPr lang="en-US" dirty="0"/>
              <a:t> vs 0.3 &amp; 93% </a:t>
            </a:r>
            <a:r>
              <a:rPr lang="en-US" dirty="0" err="1"/>
              <a:t>winrate</a:t>
            </a:r>
            <a:r>
              <a:rPr lang="en-US" dirty="0"/>
              <a:t> on large datasets</a:t>
            </a:r>
          </a:p>
          <a:p>
            <a:pPr lvl="1"/>
            <a:r>
              <a:rPr lang="en-US" dirty="0"/>
              <a:t>30% faster inference speed</a:t>
            </a:r>
          </a:p>
          <a:p>
            <a:pPr lvl="1"/>
            <a:r>
              <a:rPr lang="en-US" dirty="0"/>
              <a:t>2-3x faster training speed via parallel bagging with Ray</a:t>
            </a:r>
          </a:p>
          <a:p>
            <a:pPr lvl="1"/>
            <a:r>
              <a:rPr lang="en-US" dirty="0"/>
              <a:t>Added ‘</a:t>
            </a:r>
            <a:r>
              <a:rPr lang="en-US" dirty="0" err="1"/>
              <a:t>infer_limit</a:t>
            </a:r>
            <a:r>
              <a:rPr lang="en-US" dirty="0"/>
              <a:t>’ argument</a:t>
            </a:r>
          </a:p>
          <a:p>
            <a:pPr lvl="1"/>
            <a:r>
              <a:rPr lang="en-US" dirty="0"/>
              <a:t>Added automated temperature scaling calibration</a:t>
            </a:r>
          </a:p>
          <a:p>
            <a:pPr lvl="1"/>
            <a:r>
              <a:rPr lang="en-US" dirty="0"/>
              <a:t>Windows Support</a:t>
            </a:r>
          </a:p>
          <a:p>
            <a:pPr lvl="1"/>
            <a:r>
              <a:rPr lang="en-US" dirty="0"/>
              <a:t>Cloud Training &amp; Deployment via </a:t>
            </a:r>
            <a:r>
              <a:rPr lang="en-US" dirty="0" err="1"/>
              <a:t>SageMaker</a:t>
            </a:r>
            <a:endParaRPr lang="en-US" dirty="0"/>
          </a:p>
          <a:p>
            <a:r>
              <a:rPr lang="en-US" dirty="0"/>
              <a:t>AutoGluon v0.5: (June 2022)</a:t>
            </a:r>
          </a:p>
          <a:p>
            <a:pPr lvl="1"/>
            <a:r>
              <a:rPr lang="en-US" dirty="0"/>
              <a:t>2.5x faster inference speed</a:t>
            </a:r>
          </a:p>
          <a:p>
            <a:pPr lvl="1"/>
            <a:r>
              <a:rPr lang="en-US" dirty="0"/>
              <a:t>Added Time Series Support</a:t>
            </a:r>
          </a:p>
          <a:p>
            <a:pPr lvl="1"/>
            <a:r>
              <a:rPr lang="en-US" dirty="0"/>
              <a:t>Added Multimodal Transformer Support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7A219-D4EE-E3BF-FE33-7BFF7637F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1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0B71D-221F-864E-8841-81A25217D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AutoML Improvement by Version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654FCF-D5E3-9A44-8BA4-7443B713A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5559" y="1825625"/>
            <a:ext cx="5920881" cy="441642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FE717B-1B56-1C06-1C93-C74E8991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99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F072-D2DF-2E47-A2C1-8872DF3E2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AutoGluon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B0176-EB54-8846-94C5-9BCC98404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0656" y="1825625"/>
            <a:ext cx="4418147" cy="4416552"/>
          </a:xfrm>
        </p:spPr>
        <p:txBody>
          <a:bodyPr/>
          <a:lstStyle/>
          <a:p>
            <a:r>
              <a:rPr lang="en-US" dirty="0"/>
              <a:t>Feature Importance via Permutation Shuffling</a:t>
            </a:r>
          </a:p>
          <a:p>
            <a:r>
              <a:rPr lang="en-US" dirty="0"/>
              <a:t>Built in kernel SHAP support</a:t>
            </a:r>
          </a:p>
          <a:p>
            <a:r>
              <a:rPr lang="en-US" dirty="0" err="1"/>
              <a:t>imodels</a:t>
            </a:r>
            <a:r>
              <a:rPr lang="en-US" dirty="0"/>
              <a:t> package integration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A9520C-9F70-A24F-894C-ED8E3099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248" y="1574927"/>
            <a:ext cx="4125944" cy="34589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12D73-DFA3-959C-97BB-29E772E1E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10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20685-5A8B-3E4D-8D95-6945DE847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673" y="0"/>
            <a:ext cx="887665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52607A-855D-4C69-B67C-8D45FCE0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15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F3616-E939-B64B-81B5-DF785CB6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Steps to an AutoML Revolution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42243-801E-734E-BBDA-1D42AB91B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Easy to use &amp; widely available</a:t>
            </a:r>
          </a:p>
          <a:p>
            <a:pPr marL="514350" indent="-514350">
              <a:buAutoNum type="arabicPeriod"/>
            </a:pPr>
            <a:r>
              <a:rPr lang="en-US" dirty="0"/>
              <a:t>Strong Performance</a:t>
            </a:r>
          </a:p>
          <a:p>
            <a:pPr marL="514350" indent="-514350">
              <a:buAutoNum type="arabicPeriod"/>
            </a:pPr>
            <a:r>
              <a:rPr lang="en-US" dirty="0"/>
              <a:t>Fast Inference Speed</a:t>
            </a:r>
          </a:p>
          <a:p>
            <a:pPr marL="514350" indent="-514350">
              <a:buAutoNum type="arabicPeriod"/>
            </a:pPr>
            <a:r>
              <a:rPr lang="en-US" dirty="0"/>
              <a:t>Stable &amp; Reliable</a:t>
            </a:r>
          </a:p>
          <a:p>
            <a:pPr marL="514350" indent="-514350">
              <a:buAutoNum type="arabicPeriod"/>
            </a:pPr>
            <a:r>
              <a:rPr lang="en-US" dirty="0"/>
              <a:t>Customizable</a:t>
            </a:r>
          </a:p>
          <a:p>
            <a:pPr marL="514350" indent="-514350">
              <a:buAutoNum type="arabicPeriod"/>
            </a:pPr>
            <a:r>
              <a:rPr lang="en-US" dirty="0"/>
              <a:t>Interpretable</a:t>
            </a:r>
          </a:p>
          <a:p>
            <a:pPr marL="514350" indent="-514350">
              <a:buAutoNum type="arabicPeriod"/>
            </a:pPr>
            <a:r>
              <a:rPr lang="en-US" dirty="0"/>
              <a:t>Deployable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538D5-9484-17A3-813B-EA04A7D5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0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F03D6-8C22-334F-87AB-2B048A238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5265" y="1884059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dirty="0"/>
              <a:t>Mini-Q&amp;A (5min)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73330D6-855B-4B4C-BE5F-6C337B2DA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41"/>
          <a:stretch/>
        </p:blipFill>
        <p:spPr bwMode="auto">
          <a:xfrm>
            <a:off x="5036852" y="950609"/>
            <a:ext cx="1860826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44FB2D-BE8C-D3C3-64B6-B2BC70AA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67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12F4-64F9-644E-9B2B-930E3D6EE6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Part II: Multimodal </a:t>
            </a:r>
            <a:r>
              <a:rPr lang="en-US" sz="4400" dirty="0" err="1"/>
              <a:t>AutoML</a:t>
            </a:r>
            <a:r>
              <a:rPr lang="en-US" sz="4400" dirty="0"/>
              <a:t>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044C9BD-BE41-8546-A588-642329540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41"/>
          <a:stretch/>
        </p:blipFill>
        <p:spPr bwMode="auto">
          <a:xfrm>
            <a:off x="5165587" y="892383"/>
            <a:ext cx="1860826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CFE4B-D7FA-5443-313D-0BDFA861D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97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1CF72-5413-758F-B36C-2BB0BE6A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776" y="374713"/>
            <a:ext cx="9393683" cy="1325563"/>
          </a:xfrm>
        </p:spPr>
        <p:txBody>
          <a:bodyPr/>
          <a:lstStyle/>
          <a:p>
            <a:r>
              <a:rPr lang="en-US" dirty="0"/>
              <a:t>Multimodal Problems: Funding or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B97B5-7BB3-E144-3E98-1BED9985B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often appear together with other tabular features (categorical &amp; numerical).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11A21-20C2-E735-1DFA-226BBCC25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555" y="2890680"/>
            <a:ext cx="8396787" cy="2719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41E512-144C-0FD2-670C-7C4E678A8DDE}"/>
              </a:ext>
            </a:extLst>
          </p:cNvPr>
          <p:cNvSpPr txBox="1"/>
          <p:nvPr/>
        </p:nvSpPr>
        <p:spPr>
          <a:xfrm>
            <a:off x="4985419" y="5861062"/>
            <a:ext cx="3516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Kaggle: Kickstarter Funding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CCB8F-15AE-12BE-8DAA-7A4713B7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05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DC5EB53-47D7-C78F-3D87-57C4D4FA1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9696" y="1676630"/>
            <a:ext cx="7790688" cy="4416552"/>
          </a:xfrm>
        </p:spPr>
        <p:txBody>
          <a:bodyPr/>
          <a:lstStyle/>
          <a:p>
            <a:r>
              <a:rPr lang="en-US" dirty="0"/>
              <a:t>Images are also often coupled with text/tabular data.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0897F-373D-493E-B8B9-C18861BC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124" y="351067"/>
            <a:ext cx="9271656" cy="1325563"/>
          </a:xfrm>
        </p:spPr>
        <p:txBody>
          <a:bodyPr/>
          <a:lstStyle/>
          <a:p>
            <a:r>
              <a:rPr lang="en-US" dirty="0"/>
              <a:t>Multimodal Problems: Pet Adoption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790101A-4C21-FF26-F7B5-6682B4064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92" y="3105458"/>
            <a:ext cx="1534747" cy="272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9509B8-557B-8791-02F9-557EB0CFC357}"/>
              </a:ext>
            </a:extLst>
          </p:cNvPr>
          <p:cNvGraphicFramePr>
            <a:graphicFrameLocks noGrp="1"/>
          </p:cNvGraphicFramePr>
          <p:nvPr/>
        </p:nvGraphicFramePr>
        <p:xfrm>
          <a:off x="3545114" y="3217376"/>
          <a:ext cx="2550885" cy="2616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1804">
                  <a:extLst>
                    <a:ext uri="{9D8B030D-6E8A-4147-A177-3AD203B41FA5}">
                      <a16:colId xmlns:a16="http://schemas.microsoft.com/office/drawing/2014/main" val="2965477552"/>
                    </a:ext>
                  </a:extLst>
                </a:gridCol>
                <a:gridCol w="939081">
                  <a:extLst>
                    <a:ext uri="{9D8B030D-6E8A-4147-A177-3AD203B41FA5}">
                      <a16:colId xmlns:a16="http://schemas.microsoft.com/office/drawing/2014/main" val="176321359"/>
                    </a:ext>
                  </a:extLst>
                </a:gridCol>
              </a:tblGrid>
              <a:tr h="3270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Subject 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567858"/>
                  </a:ext>
                </a:extLst>
              </a:tr>
              <a:tr h="327065">
                <a:tc>
                  <a:txBody>
                    <a:bodyPr/>
                    <a:lstStyle/>
                    <a:p>
                      <a:r>
                        <a:rPr lang="en-US" sz="1400" dirty="0"/>
                        <a:t>Eyes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019827"/>
                  </a:ext>
                </a:extLst>
              </a:tr>
              <a:tr h="327065">
                <a:tc>
                  <a:txBody>
                    <a:bodyPr/>
                    <a:lstStyle/>
                    <a:p>
                      <a:r>
                        <a:rPr lang="en-US" sz="1400" dirty="0"/>
                        <a:t>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051028"/>
                  </a:ext>
                </a:extLst>
              </a:tr>
              <a:tr h="327065">
                <a:tc>
                  <a:txBody>
                    <a:bodyPr/>
                    <a:lstStyle/>
                    <a:p>
                      <a:r>
                        <a:rPr lang="en-US" sz="1400" dirty="0"/>
                        <a:t>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370063"/>
                  </a:ext>
                </a:extLst>
              </a:tr>
              <a:tr h="327065">
                <a:tc>
                  <a:txBody>
                    <a:bodyPr/>
                    <a:lstStyle/>
                    <a:p>
                      <a:r>
                        <a:rPr lang="en-US" sz="14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120388"/>
                  </a:ext>
                </a:extLst>
              </a:tr>
              <a:tr h="327065">
                <a:tc>
                  <a:txBody>
                    <a:bodyPr/>
                    <a:lstStyle/>
                    <a:p>
                      <a:r>
                        <a:rPr lang="en-US" sz="1400" dirty="0"/>
                        <a:t>Accessory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675271"/>
                  </a:ext>
                </a:extLst>
              </a:tr>
              <a:tr h="327065">
                <a:tc>
                  <a:txBody>
                    <a:bodyPr/>
                    <a:lstStyle/>
                    <a:p>
                      <a:r>
                        <a:rPr lang="en-US" sz="1400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390613"/>
                  </a:ext>
                </a:extLst>
              </a:tr>
              <a:tr h="327065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9428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0024623-D4D4-70BE-A0D8-3E031A624328}"/>
              </a:ext>
            </a:extLst>
          </p:cNvPr>
          <p:cNvSpPr txBox="1"/>
          <p:nvPr/>
        </p:nvSpPr>
        <p:spPr>
          <a:xfrm>
            <a:off x="1357012" y="2642383"/>
            <a:ext cx="11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D03BD2-1490-9580-0A0A-E2CF10A5188B}"/>
              </a:ext>
            </a:extLst>
          </p:cNvPr>
          <p:cNvSpPr txBox="1"/>
          <p:nvPr/>
        </p:nvSpPr>
        <p:spPr>
          <a:xfrm>
            <a:off x="3938814" y="2648246"/>
            <a:ext cx="215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Tabular Meta-data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D288A3-702E-299D-4E1B-8565CD840696}"/>
              </a:ext>
            </a:extLst>
          </p:cNvPr>
          <p:cNvSpPr/>
          <p:nvPr/>
        </p:nvSpPr>
        <p:spPr>
          <a:xfrm>
            <a:off x="7175362" y="4212630"/>
            <a:ext cx="3305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Pawpularity</a:t>
            </a:r>
            <a:r>
              <a:rPr lang="en-US" dirty="0"/>
              <a:t>=63. (Range: 0 – 100)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721B3D1-4FAF-EFAF-2DE5-966F0891540F}"/>
              </a:ext>
            </a:extLst>
          </p:cNvPr>
          <p:cNvSpPr/>
          <p:nvPr/>
        </p:nvSpPr>
        <p:spPr>
          <a:xfrm>
            <a:off x="6431465" y="4280638"/>
            <a:ext cx="526212" cy="279818"/>
          </a:xfrm>
          <a:prstGeom prst="rightArrow">
            <a:avLst>
              <a:gd name="adj1" fmla="val 45874"/>
              <a:gd name="adj2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4EA34855-7234-A2E6-783F-855DD73B6B21}"/>
              </a:ext>
            </a:extLst>
          </p:cNvPr>
          <p:cNvSpPr/>
          <p:nvPr/>
        </p:nvSpPr>
        <p:spPr>
          <a:xfrm>
            <a:off x="2977994" y="4239405"/>
            <a:ext cx="332170" cy="321051"/>
          </a:xfrm>
          <a:prstGeom prst="plus">
            <a:avLst>
              <a:gd name="adj" fmla="val 4017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9CF8A0-7A74-8B6E-F292-23B38C8FC48E}"/>
              </a:ext>
            </a:extLst>
          </p:cNvPr>
          <p:cNvSpPr txBox="1"/>
          <p:nvPr/>
        </p:nvSpPr>
        <p:spPr>
          <a:xfrm>
            <a:off x="3970020" y="6067122"/>
            <a:ext cx="450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Kaggle: Pet Pawpularity Score </a:t>
            </a: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73CE21-F099-2F55-E47D-F22DAA41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30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897F-373D-493E-B8B9-C18861BC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124" y="351067"/>
            <a:ext cx="9271656" cy="1325563"/>
          </a:xfrm>
        </p:spPr>
        <p:txBody>
          <a:bodyPr/>
          <a:lstStyle/>
          <a:p>
            <a:r>
              <a:rPr lang="en-US" dirty="0"/>
              <a:t>Multimodal Problems: Pet Adoption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DC5EB53-47D7-C78F-3D87-57C4D4FA1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9696" y="1676630"/>
            <a:ext cx="7790688" cy="4416552"/>
          </a:xfrm>
        </p:spPr>
        <p:txBody>
          <a:bodyPr/>
          <a:lstStyle/>
          <a:p>
            <a:r>
              <a:rPr lang="en-US" dirty="0"/>
              <a:t>Images are also often coupled with text/tabular data.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9CF8A0-7A74-8B6E-F292-23B38C8FC48E}"/>
              </a:ext>
            </a:extLst>
          </p:cNvPr>
          <p:cNvSpPr txBox="1"/>
          <p:nvPr/>
        </p:nvSpPr>
        <p:spPr>
          <a:xfrm>
            <a:off x="3981538" y="5831363"/>
            <a:ext cx="450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2"/>
              </a:rPr>
              <a:t>Kaggle: Pet Adoption Prediction 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2368B2-DC48-9695-413D-CDB333503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9" b="7456"/>
          <a:stretch/>
        </p:blipFill>
        <p:spPr>
          <a:xfrm>
            <a:off x="1051883" y="3429000"/>
            <a:ext cx="1600026" cy="14808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F6AAE13-635A-71C0-EB14-9E381821C88E}"/>
              </a:ext>
            </a:extLst>
          </p:cNvPr>
          <p:cNvSpPr/>
          <p:nvPr/>
        </p:nvSpPr>
        <p:spPr>
          <a:xfrm>
            <a:off x="3362943" y="3692389"/>
            <a:ext cx="22403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Yuki was rescued from Bandar </a:t>
            </a:r>
            <a:r>
              <a:rPr lang="en-US" sz="1400" dirty="0" err="1">
                <a:latin typeface="Arial" panose="020B0604020202020204" pitchFamily="34" charset="0"/>
              </a:rPr>
              <a:t>Mahkota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Cheras</a:t>
            </a:r>
            <a:r>
              <a:rPr lang="en-US" sz="1400" dirty="0">
                <a:latin typeface="Arial" panose="020B0604020202020204" pitchFamily="34" charset="0"/>
              </a:rPr>
              <a:t>. He was wondering around the place …</a:t>
            </a:r>
            <a:endParaRPr lang="en-US" sz="1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673FAD-82AF-E67A-0C7F-A14203D49605}"/>
              </a:ext>
            </a:extLst>
          </p:cNvPr>
          <p:cNvSpPr txBox="1"/>
          <p:nvPr/>
        </p:nvSpPr>
        <p:spPr>
          <a:xfrm>
            <a:off x="1333573" y="3040200"/>
            <a:ext cx="11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Pet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7F1B1D-4EFC-0438-C8CE-D2172CCB299F}"/>
              </a:ext>
            </a:extLst>
          </p:cNvPr>
          <p:cNvSpPr txBox="1"/>
          <p:nvPr/>
        </p:nvSpPr>
        <p:spPr>
          <a:xfrm>
            <a:off x="3564794" y="3059668"/>
            <a:ext cx="183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Description</a:t>
            </a:r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CC92764E-A479-E47D-D423-39CFC03432C5}"/>
              </a:ext>
            </a:extLst>
          </p:cNvPr>
          <p:cNvSpPr/>
          <p:nvPr/>
        </p:nvSpPr>
        <p:spPr>
          <a:xfrm>
            <a:off x="2833656" y="4068535"/>
            <a:ext cx="199546" cy="201816"/>
          </a:xfrm>
          <a:prstGeom prst="plus">
            <a:avLst>
              <a:gd name="adj" fmla="val 4017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CB3EBBD9-AD59-7E7A-85C7-1EF7B6FF0135}"/>
              </a:ext>
            </a:extLst>
          </p:cNvPr>
          <p:cNvSpPr/>
          <p:nvPr/>
        </p:nvSpPr>
        <p:spPr>
          <a:xfrm>
            <a:off x="5766041" y="4023877"/>
            <a:ext cx="199546" cy="201816"/>
          </a:xfrm>
          <a:prstGeom prst="plus">
            <a:avLst>
              <a:gd name="adj" fmla="val 4017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2D394AA-07DB-2BE0-A3A3-47E9A29619A1}"/>
              </a:ext>
            </a:extLst>
          </p:cNvPr>
          <p:cNvGraphicFramePr>
            <a:graphicFrameLocks noGrp="1"/>
          </p:cNvGraphicFramePr>
          <p:nvPr/>
        </p:nvGraphicFramePr>
        <p:xfrm>
          <a:off x="6395280" y="3604902"/>
          <a:ext cx="2550885" cy="13082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1804">
                  <a:extLst>
                    <a:ext uri="{9D8B030D-6E8A-4147-A177-3AD203B41FA5}">
                      <a16:colId xmlns:a16="http://schemas.microsoft.com/office/drawing/2014/main" val="2965477552"/>
                    </a:ext>
                  </a:extLst>
                </a:gridCol>
                <a:gridCol w="939081">
                  <a:extLst>
                    <a:ext uri="{9D8B030D-6E8A-4147-A177-3AD203B41FA5}">
                      <a16:colId xmlns:a16="http://schemas.microsoft.com/office/drawing/2014/main" val="176321359"/>
                    </a:ext>
                  </a:extLst>
                </a:gridCol>
              </a:tblGrid>
              <a:tr h="3270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MaturitySize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567858"/>
                  </a:ext>
                </a:extLst>
              </a:tr>
              <a:tr h="327065">
                <a:tc>
                  <a:txBody>
                    <a:bodyPr/>
                    <a:lstStyle/>
                    <a:p>
                      <a:r>
                        <a:rPr lang="en-US" sz="1400" dirty="0" err="1"/>
                        <a:t>FurLength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019827"/>
                  </a:ext>
                </a:extLst>
              </a:tr>
              <a:tr h="327065">
                <a:tc>
                  <a:txBody>
                    <a:bodyPr/>
                    <a:lstStyle/>
                    <a:p>
                      <a:r>
                        <a:rPr lang="en-US" sz="1400" dirty="0"/>
                        <a:t>Vaccinated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051028"/>
                  </a:ext>
                </a:extLst>
              </a:tr>
              <a:tr h="327065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94287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D57096A-A195-1B46-8570-4C11AAA7A43A}"/>
              </a:ext>
            </a:extLst>
          </p:cNvPr>
          <p:cNvSpPr txBox="1"/>
          <p:nvPr/>
        </p:nvSpPr>
        <p:spPr>
          <a:xfrm>
            <a:off x="6648282" y="3040200"/>
            <a:ext cx="183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Tabular Features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E38CE3C7-BB62-0640-BC4F-6899FDFF55D6}"/>
              </a:ext>
            </a:extLst>
          </p:cNvPr>
          <p:cNvSpPr/>
          <p:nvPr/>
        </p:nvSpPr>
        <p:spPr>
          <a:xfrm>
            <a:off x="9281631" y="3980327"/>
            <a:ext cx="526212" cy="279818"/>
          </a:xfrm>
          <a:prstGeom prst="rightArrow">
            <a:avLst>
              <a:gd name="adj1" fmla="val 45874"/>
              <a:gd name="adj2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9845C7-0727-8E09-3BF2-66E54A887D18}"/>
              </a:ext>
            </a:extLst>
          </p:cNvPr>
          <p:cNvSpPr txBox="1"/>
          <p:nvPr/>
        </p:nvSpPr>
        <p:spPr>
          <a:xfrm>
            <a:off x="10053215" y="3901019"/>
            <a:ext cx="114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Adoption speed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E5EFBD-B1B2-862D-A043-AC84F217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76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5ECD5-F256-75F1-3CFA-FF5F95F9E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374713"/>
            <a:ext cx="10460736" cy="1325563"/>
          </a:xfrm>
        </p:spPr>
        <p:txBody>
          <a:bodyPr/>
          <a:lstStyle/>
          <a:p>
            <a:r>
              <a:rPr lang="en-US" dirty="0"/>
              <a:t>Multimodal Problems: Same Product or Not?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B8CBEB2-1E34-0243-1015-5033DAC91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025" y="3498269"/>
            <a:ext cx="2125856" cy="212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094006D-9A84-910F-441C-C15BD81838EF}"/>
              </a:ext>
            </a:extLst>
          </p:cNvPr>
          <p:cNvGrpSpPr/>
          <p:nvPr/>
        </p:nvGrpSpPr>
        <p:grpSpPr>
          <a:xfrm>
            <a:off x="399788" y="1967483"/>
            <a:ext cx="6604800" cy="4258184"/>
            <a:chOff x="423673" y="1788158"/>
            <a:chExt cx="6604800" cy="42581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245370-D7C2-BD8C-3BC9-9D469D705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393" y="2103119"/>
              <a:ext cx="6559080" cy="394322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D9DB0C-7F0F-BC4D-4EF1-E6FCF47856D5}"/>
                </a:ext>
              </a:extLst>
            </p:cNvPr>
            <p:cNvSpPr/>
            <p:nvPr/>
          </p:nvSpPr>
          <p:spPr>
            <a:xfrm>
              <a:off x="423673" y="1788158"/>
              <a:ext cx="984503" cy="24130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  <a:endParaRPr lang="en-US" sz="16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14BB3A-6593-1603-C714-B65D40C5AAAB}"/>
                </a:ext>
              </a:extLst>
            </p:cNvPr>
            <p:cNvSpPr/>
            <p:nvPr/>
          </p:nvSpPr>
          <p:spPr>
            <a:xfrm>
              <a:off x="3151312" y="1788158"/>
              <a:ext cx="868679" cy="24130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Title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94EA1E-01D9-608F-B373-DB3EAAD6AE6A}"/>
                </a:ext>
              </a:extLst>
            </p:cNvPr>
            <p:cNvSpPr/>
            <p:nvPr/>
          </p:nvSpPr>
          <p:spPr>
            <a:xfrm>
              <a:off x="4438871" y="2657884"/>
              <a:ext cx="1304633" cy="27088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Price (numerical)</a:t>
              </a:r>
              <a:endParaRPr lang="en-US" sz="16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A87642-D49E-B1C2-62FB-881E4A7F5772}"/>
                </a:ext>
              </a:extLst>
            </p:cNvPr>
            <p:cNvSpPr/>
            <p:nvPr/>
          </p:nvSpPr>
          <p:spPr>
            <a:xfrm>
              <a:off x="5617012" y="3286071"/>
              <a:ext cx="1380981" cy="28585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Color (categorical)</a:t>
              </a:r>
              <a:endParaRPr lang="en-US" sz="160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10E1A7-6FF6-5007-283B-D5B030D8593A}"/>
                </a:ext>
              </a:extLst>
            </p:cNvPr>
            <p:cNvCxnSpPr>
              <a:cxnSpLocks/>
            </p:cNvCxnSpPr>
            <p:nvPr/>
          </p:nvCxnSpPr>
          <p:spPr>
            <a:xfrm>
              <a:off x="1207008" y="2029459"/>
              <a:ext cx="292608" cy="14376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E93D080-608C-04B5-2189-439538F87C88}"/>
                </a:ext>
              </a:extLst>
            </p:cNvPr>
            <p:cNvCxnSpPr>
              <a:cxnSpLocks/>
            </p:cNvCxnSpPr>
            <p:nvPr/>
          </p:nvCxnSpPr>
          <p:spPr>
            <a:xfrm>
              <a:off x="3863942" y="2025298"/>
              <a:ext cx="278290" cy="14792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86E6158-6901-3558-862E-136CCBCCC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6847" y="2841476"/>
              <a:ext cx="192024" cy="7366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C47045-E45C-8576-9EC3-97525C5FE4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4988" y="3498269"/>
              <a:ext cx="192024" cy="7366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E31740-E769-2994-EE10-ADD85E5CE572}"/>
              </a:ext>
            </a:extLst>
          </p:cNvPr>
          <p:cNvSpPr txBox="1"/>
          <p:nvPr/>
        </p:nvSpPr>
        <p:spPr>
          <a:xfrm>
            <a:off x="7528843" y="1655966"/>
            <a:ext cx="212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product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AFCDE6D-6D7C-DB05-B8A7-D990400DD867}"/>
              </a:ext>
            </a:extLst>
          </p:cNvPr>
          <p:cNvCxnSpPr>
            <a:cxnSpLocks/>
          </p:cNvCxnSpPr>
          <p:nvPr/>
        </p:nvCxnSpPr>
        <p:spPr>
          <a:xfrm flipV="1">
            <a:off x="6997993" y="2025298"/>
            <a:ext cx="1205970" cy="63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C8A681-F7CD-4C17-B946-B0A2397F9B31}"/>
              </a:ext>
            </a:extLst>
          </p:cNvPr>
          <p:cNvCxnSpPr>
            <a:cxnSpLocks/>
            <a:stCxn id="6" idx="0"/>
            <a:endCxn id="28" idx="2"/>
          </p:cNvCxnSpPr>
          <p:nvPr/>
        </p:nvCxnSpPr>
        <p:spPr>
          <a:xfrm flipH="1" flipV="1">
            <a:off x="8591771" y="2025298"/>
            <a:ext cx="1587182" cy="1472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045992C-50F9-125F-3678-DEBD9E3934DB}"/>
              </a:ext>
            </a:extLst>
          </p:cNvPr>
          <p:cNvSpPr txBox="1"/>
          <p:nvPr/>
        </p:nvSpPr>
        <p:spPr>
          <a:xfrm>
            <a:off x="9385362" y="5787968"/>
            <a:ext cx="1870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Uploaded Image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801A70-CAF5-F06C-154D-85227916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48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82F9104-7EC9-4D77-CFD5-3FE2BDE45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374713"/>
            <a:ext cx="10460736" cy="1325563"/>
          </a:xfrm>
        </p:spPr>
        <p:txBody>
          <a:bodyPr/>
          <a:lstStyle/>
          <a:p>
            <a:r>
              <a:rPr lang="en-US" dirty="0"/>
              <a:t>Multimodal Problems: Same Product or Not?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6B3C6E-BDF1-A389-58AE-1CD6F52F9952}"/>
              </a:ext>
            </a:extLst>
          </p:cNvPr>
          <p:cNvGrpSpPr/>
          <p:nvPr/>
        </p:nvGrpSpPr>
        <p:grpSpPr>
          <a:xfrm>
            <a:off x="361968" y="1700276"/>
            <a:ext cx="7217622" cy="4593780"/>
            <a:chOff x="404697" y="1477327"/>
            <a:chExt cx="7217622" cy="45937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F92CED-1664-092A-F5EA-BA56603EB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697" y="1691131"/>
              <a:ext cx="7217622" cy="437997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927580-192F-8333-64B8-2EA779DB465F}"/>
                </a:ext>
              </a:extLst>
            </p:cNvPr>
            <p:cNvSpPr/>
            <p:nvPr/>
          </p:nvSpPr>
          <p:spPr>
            <a:xfrm>
              <a:off x="551944" y="1570481"/>
              <a:ext cx="984503" cy="24130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Images</a:t>
              </a:r>
              <a:endParaRPr lang="en-US" sz="16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4AE276-A2BD-4644-8EB3-351576E215BD}"/>
                </a:ext>
              </a:extLst>
            </p:cNvPr>
            <p:cNvCxnSpPr>
              <a:cxnSpLocks/>
            </p:cNvCxnSpPr>
            <p:nvPr/>
          </p:nvCxnSpPr>
          <p:spPr>
            <a:xfrm>
              <a:off x="1335279" y="1811782"/>
              <a:ext cx="292608" cy="14376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6E9A58-7D98-A2BD-A5F0-E14E8B4AFB30}"/>
                </a:ext>
              </a:extLst>
            </p:cNvPr>
            <p:cNvSpPr/>
            <p:nvPr/>
          </p:nvSpPr>
          <p:spPr>
            <a:xfrm>
              <a:off x="4870130" y="1477327"/>
              <a:ext cx="868679" cy="24130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Title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43ED50-F80E-ED45-57CB-FBD8FD790258}"/>
                </a:ext>
              </a:extLst>
            </p:cNvPr>
            <p:cNvCxnSpPr>
              <a:cxnSpLocks/>
            </p:cNvCxnSpPr>
            <p:nvPr/>
          </p:nvCxnSpPr>
          <p:spPr>
            <a:xfrm>
              <a:off x="5582760" y="1714467"/>
              <a:ext cx="278290" cy="14792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BFE0A2-80CF-A128-E4E2-DA83D5FBE7C7}"/>
                </a:ext>
              </a:extLst>
            </p:cNvPr>
            <p:cNvSpPr/>
            <p:nvPr/>
          </p:nvSpPr>
          <p:spPr>
            <a:xfrm>
              <a:off x="4870130" y="2444239"/>
              <a:ext cx="1304633" cy="27088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Price (numerical)</a:t>
              </a:r>
              <a:endParaRPr lang="en-US" sz="160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5BABF7-1590-4D86-0714-22577CF733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52359" y="2435551"/>
              <a:ext cx="417771" cy="7691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EC6854-0B28-B08F-744E-EBDF8BDB75EE}"/>
                </a:ext>
              </a:extLst>
            </p:cNvPr>
            <p:cNvSpPr/>
            <p:nvPr/>
          </p:nvSpPr>
          <p:spPr>
            <a:xfrm>
              <a:off x="5335001" y="3011111"/>
              <a:ext cx="1380981" cy="28585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Color (categorical)</a:t>
              </a:r>
              <a:endParaRPr lang="en-US" sz="160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3A635BA-6603-1CAB-2584-611E6D866B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2977" y="3223309"/>
              <a:ext cx="192024" cy="7366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4">
            <a:extLst>
              <a:ext uri="{FF2B5EF4-FFF2-40B4-BE49-F238E27FC236}">
                <a16:creationId xmlns:a16="http://schemas.microsoft.com/office/drawing/2014/main" id="{7FF48748-16EB-6B37-161E-D9C05A238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836" y="2938069"/>
            <a:ext cx="2137721" cy="251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C3B268-D4A8-AD55-C68B-50F0D2D94174}"/>
              </a:ext>
            </a:extLst>
          </p:cNvPr>
          <p:cNvSpPr txBox="1"/>
          <p:nvPr/>
        </p:nvSpPr>
        <p:spPr>
          <a:xfrm>
            <a:off x="8039455" y="1515610"/>
            <a:ext cx="2292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 the same product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AE79F3-247B-3BE8-F3E2-0787AD37CF88}"/>
              </a:ext>
            </a:extLst>
          </p:cNvPr>
          <p:cNvSpPr txBox="1"/>
          <p:nvPr/>
        </p:nvSpPr>
        <p:spPr>
          <a:xfrm>
            <a:off x="9599544" y="5608507"/>
            <a:ext cx="1870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Uploaded Image</a:t>
            </a:r>
            <a:endParaRPr lang="en-US" sz="2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EA215E-F952-28FE-6BA4-9993132DF05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7428773" y="1884942"/>
            <a:ext cx="1756887" cy="63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3DE99D-4C8E-7311-18DD-D0C2031BA423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9312283" y="1937416"/>
            <a:ext cx="1222414" cy="100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9D932D-7B7E-3194-7013-EEFE78A37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15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87F71-B733-098E-C1FB-76136DEFF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473" y="371211"/>
            <a:ext cx="9566903" cy="1325563"/>
          </a:xfrm>
        </p:spPr>
        <p:txBody>
          <a:bodyPr/>
          <a:lstStyle/>
          <a:p>
            <a:r>
              <a:rPr lang="en-US" dirty="0"/>
              <a:t>Multimodal </a:t>
            </a:r>
            <a:r>
              <a:rPr lang="en-US" dirty="0" err="1"/>
              <a:t>AutoML</a:t>
            </a:r>
            <a:r>
              <a:rPr lang="en-US" dirty="0"/>
              <a:t> with </a:t>
            </a:r>
            <a:r>
              <a:rPr lang="en-US" dirty="0" err="1"/>
              <a:t>AutoGluon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901B5F-B1C9-E194-322B-F5BA7D6D9A1B}"/>
              </a:ext>
            </a:extLst>
          </p:cNvPr>
          <p:cNvGrpSpPr/>
          <p:nvPr/>
        </p:nvGrpSpPr>
        <p:grpSpPr>
          <a:xfrm>
            <a:off x="5102403" y="2102690"/>
            <a:ext cx="1517294" cy="1880812"/>
            <a:chOff x="3798190" y="2329108"/>
            <a:chExt cx="1517294" cy="188081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273429F-98BC-DCDE-6D56-58AF2B71BB80}"/>
                </a:ext>
              </a:extLst>
            </p:cNvPr>
            <p:cNvSpPr/>
            <p:nvPr/>
          </p:nvSpPr>
          <p:spPr>
            <a:xfrm>
              <a:off x="3798190" y="3420076"/>
              <a:ext cx="1517294" cy="789844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entury" panose="02040604050505020304" pitchFamily="18" charset="0"/>
                  <a:cs typeface="Arial" panose="020B0604020202020204" pitchFamily="34" charset="0"/>
                </a:rPr>
                <a:t>predictor.fit</a:t>
              </a:r>
              <a:r>
                <a:rPr lang="en-US" dirty="0">
                  <a:latin typeface="Century" panose="02040604050505020304" pitchFamily="18" charset="0"/>
                  <a:cs typeface="Arial" panose="020B0604020202020204" pitchFamily="34" charset="0"/>
                </a:rPr>
                <a:t>(data)</a:t>
              </a:r>
            </a:p>
          </p:txBody>
        </p:sp>
        <p:pic>
          <p:nvPicPr>
            <p:cNvPr id="2050" name="Picture 2" descr="11 Training ideas | free icons, icon, statistics symbols">
              <a:extLst>
                <a:ext uri="{FF2B5EF4-FFF2-40B4-BE49-F238E27FC236}">
                  <a16:creationId xmlns:a16="http://schemas.microsoft.com/office/drawing/2014/main" id="{1F302911-7A1B-26AF-07B6-29D62D6026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018" y="2329108"/>
              <a:ext cx="923421" cy="923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A6111C-4BB8-8429-A627-395B73AF9BDF}"/>
              </a:ext>
            </a:extLst>
          </p:cNvPr>
          <p:cNvGrpSpPr/>
          <p:nvPr/>
        </p:nvGrpSpPr>
        <p:grpSpPr>
          <a:xfrm>
            <a:off x="7525578" y="2080174"/>
            <a:ext cx="2022505" cy="1891873"/>
            <a:chOff x="6221366" y="2329107"/>
            <a:chExt cx="2022505" cy="1891873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5C3ECDC-673F-AA87-B393-C722B656C572}"/>
                </a:ext>
              </a:extLst>
            </p:cNvPr>
            <p:cNvSpPr/>
            <p:nvPr/>
          </p:nvSpPr>
          <p:spPr>
            <a:xfrm>
              <a:off x="6221366" y="3431136"/>
              <a:ext cx="2022505" cy="789844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entury" panose="02040604050505020304" pitchFamily="18" charset="0"/>
                </a:rPr>
                <a:t>predictor.predict</a:t>
              </a:r>
              <a:r>
                <a:rPr lang="en-US" dirty="0">
                  <a:latin typeface="Century" panose="02040604050505020304" pitchFamily="18" charset="0"/>
                </a:rPr>
                <a:t>(</a:t>
              </a:r>
              <a:r>
                <a:rPr lang="en-US" dirty="0" err="1">
                  <a:latin typeface="Century" panose="02040604050505020304" pitchFamily="18" charset="0"/>
                </a:rPr>
                <a:t>new_data</a:t>
              </a:r>
              <a:r>
                <a:rPr lang="en-US" dirty="0">
                  <a:latin typeface="Century" panose="02040604050505020304" pitchFamily="18" charset="0"/>
                </a:rPr>
                <a:t>)</a:t>
              </a:r>
            </a:p>
          </p:txBody>
        </p:sp>
        <p:pic>
          <p:nvPicPr>
            <p:cNvPr id="2052" name="Picture 4" descr="launch Icon - Free PNG &amp; SVG 2209185 - Noun Project">
              <a:extLst>
                <a:ext uri="{FF2B5EF4-FFF2-40B4-BE49-F238E27FC236}">
                  <a16:creationId xmlns:a16="http://schemas.microsoft.com/office/drawing/2014/main" id="{C07A9DEA-E7C1-A811-767D-8D08457ED8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909" y="2329107"/>
              <a:ext cx="923421" cy="923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E88C03-8076-AE57-1A5B-0482EF70A716}"/>
              </a:ext>
            </a:extLst>
          </p:cNvPr>
          <p:cNvGrpSpPr/>
          <p:nvPr/>
        </p:nvGrpSpPr>
        <p:grpSpPr>
          <a:xfrm>
            <a:off x="1853798" y="2194706"/>
            <a:ext cx="2417752" cy="2940273"/>
            <a:chOff x="1254878" y="2062200"/>
            <a:chExt cx="2417752" cy="294027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131176-2E81-1F56-00EE-6E1CCB55A665}"/>
                </a:ext>
              </a:extLst>
            </p:cNvPr>
            <p:cNvSpPr txBox="1"/>
            <p:nvPr/>
          </p:nvSpPr>
          <p:spPr>
            <a:xfrm>
              <a:off x="1254878" y="4417698"/>
              <a:ext cx="24177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Data that contains </a:t>
              </a:r>
              <a:r>
                <a:rPr lang="en-US" sz="1600" dirty="0">
                  <a:solidFill>
                    <a:srgbClr val="FF0000"/>
                  </a:solidFill>
                </a:rPr>
                <a:t>image, text, tabular </a:t>
              </a:r>
              <a:r>
                <a:rPr lang="en-US" sz="1600" dirty="0"/>
                <a:t>features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D39EE68-8399-7D35-E589-8AAFB59822F7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V="1">
              <a:off x="2463754" y="3896239"/>
              <a:ext cx="0" cy="521459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01D22B5-FB20-8D68-00E1-56BD89620C7B}"/>
                </a:ext>
              </a:extLst>
            </p:cNvPr>
            <p:cNvGrpSpPr/>
            <p:nvPr/>
          </p:nvGrpSpPr>
          <p:grpSpPr>
            <a:xfrm>
              <a:off x="1588075" y="2062200"/>
              <a:ext cx="1751358" cy="1834039"/>
              <a:chOff x="1914788" y="2062200"/>
              <a:chExt cx="1751358" cy="1834039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BEA0AAA3-6B67-CE51-AA33-7F6B3EFA7812}"/>
                  </a:ext>
                </a:extLst>
              </p:cNvPr>
              <p:cNvSpPr/>
              <p:nvPr/>
            </p:nvSpPr>
            <p:spPr>
              <a:xfrm>
                <a:off x="1914788" y="2062200"/>
                <a:ext cx="1751358" cy="1834039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6" name="Picture 8" descr="Globe Icon - Free PNG &amp; SVG 166086 - Noun Project">
                <a:extLst>
                  <a:ext uri="{FF2B5EF4-FFF2-40B4-BE49-F238E27FC236}">
                    <a16:creationId xmlns:a16="http://schemas.microsoft.com/office/drawing/2014/main" id="{FAAC2653-0CF7-66EC-1588-2AD0075825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5261" y="2235324"/>
                <a:ext cx="725206" cy="7252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Free Csv SVG, PNG Icon, Symbol. Download Image.">
                <a:extLst>
                  <a:ext uri="{FF2B5EF4-FFF2-40B4-BE49-F238E27FC236}">
                    <a16:creationId xmlns:a16="http://schemas.microsoft.com/office/drawing/2014/main" id="{069639CE-0E3E-B7E0-9EAE-CD16031309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3259" y="2218297"/>
                <a:ext cx="706150" cy="706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14" descr="Document, file Icon in Office Workers">
                <a:extLst>
                  <a:ext uri="{FF2B5EF4-FFF2-40B4-BE49-F238E27FC236}">
                    <a16:creationId xmlns:a16="http://schemas.microsoft.com/office/drawing/2014/main" id="{D3EC1CC1-64C3-9B3E-EA84-72266E82EC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1671" y="2972909"/>
                <a:ext cx="725206" cy="7252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4" name="Picture 16" descr="File, video Icon in Zwicon">
                <a:extLst>
                  <a:ext uri="{FF2B5EF4-FFF2-40B4-BE49-F238E27FC236}">
                    <a16:creationId xmlns:a16="http://schemas.microsoft.com/office/drawing/2014/main" id="{C15ADCD8-D73D-80E2-F377-051D6437E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3259" y="2979219"/>
                <a:ext cx="754476" cy="7544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0E06B3B-594E-FD7E-7BFB-4200C6022B8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938353" y="3588580"/>
            <a:ext cx="1164050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3FD53E-93FC-2F67-4CCF-118A66CEA37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6619697" y="3577125"/>
            <a:ext cx="905881" cy="11455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5790171-9031-8DB6-E285-3DDBD1C31414}"/>
              </a:ext>
            </a:extLst>
          </p:cNvPr>
          <p:cNvSpPr txBox="1"/>
          <p:nvPr/>
        </p:nvSpPr>
        <p:spPr>
          <a:xfrm>
            <a:off x="5161026" y="4550204"/>
            <a:ext cx="140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on any devices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769C9C-D8AD-7250-1C0E-CF0DAA136D8F}"/>
              </a:ext>
            </a:extLst>
          </p:cNvPr>
          <p:cNvSpPr txBox="1"/>
          <p:nvPr/>
        </p:nvSpPr>
        <p:spPr>
          <a:xfrm>
            <a:off x="7681192" y="4550203"/>
            <a:ext cx="1711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 on local/cloud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E9BB3C6-6BED-1134-E203-995FB226FCB4}"/>
              </a:ext>
            </a:extLst>
          </p:cNvPr>
          <p:cNvCxnSpPr>
            <a:cxnSpLocks/>
            <a:stCxn id="40" idx="0"/>
            <a:endCxn id="13" idx="2"/>
          </p:cNvCxnSpPr>
          <p:nvPr/>
        </p:nvCxnSpPr>
        <p:spPr>
          <a:xfrm flipV="1">
            <a:off x="5861050" y="3983502"/>
            <a:ext cx="0" cy="56670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3EBAD2-4D3C-89B8-52BE-4C0C7F008FB9}"/>
              </a:ext>
            </a:extLst>
          </p:cNvPr>
          <p:cNvCxnSpPr>
            <a:cxnSpLocks/>
            <a:stCxn id="50" idx="0"/>
            <a:endCxn id="14" idx="2"/>
          </p:cNvCxnSpPr>
          <p:nvPr/>
        </p:nvCxnSpPr>
        <p:spPr>
          <a:xfrm flipV="1">
            <a:off x="8536831" y="3972047"/>
            <a:ext cx="0" cy="57815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4805C-CBDC-DB17-4C5B-A60AD374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19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3924F-88EF-B0CD-6EB3-41E129F9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9CADDF-F0E1-E6A6-A0B9-C513CF7ADBB5}"/>
              </a:ext>
            </a:extLst>
          </p:cNvPr>
          <p:cNvSpPr txBox="1"/>
          <p:nvPr/>
        </p:nvSpPr>
        <p:spPr>
          <a:xfrm>
            <a:off x="4644718" y="5944356"/>
            <a:ext cx="337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House price prediction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C61707-0548-6ABB-D344-CF7631A6021B}"/>
              </a:ext>
            </a:extLst>
          </p:cNvPr>
          <p:cNvGrpSpPr/>
          <p:nvPr/>
        </p:nvGrpSpPr>
        <p:grpSpPr>
          <a:xfrm>
            <a:off x="358527" y="1946787"/>
            <a:ext cx="9632817" cy="4290184"/>
            <a:chOff x="358527" y="1869875"/>
            <a:chExt cx="10014506" cy="45462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B7FA38-8F42-CC46-1C6B-32E00A4AE09A}"/>
                </a:ext>
              </a:extLst>
            </p:cNvPr>
            <p:cNvGrpSpPr/>
            <p:nvPr/>
          </p:nvGrpSpPr>
          <p:grpSpPr>
            <a:xfrm>
              <a:off x="358527" y="1869875"/>
              <a:ext cx="10014506" cy="4443813"/>
              <a:chOff x="628652" y="3205495"/>
              <a:chExt cx="21045115" cy="9806178"/>
            </a:xfrm>
          </p:grpSpPr>
          <p:pic>
            <p:nvPicPr>
              <p:cNvPr id="6" name="Image" descr="Image">
                <a:extLst>
                  <a:ext uri="{FF2B5EF4-FFF2-40B4-BE49-F238E27FC236}">
                    <a16:creationId xmlns:a16="http://schemas.microsoft.com/office/drawing/2014/main" id="{B5D262A1-A32D-E23C-96E3-7E5F3EF52E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9001"/>
              <a:stretch/>
            </p:blipFill>
            <p:spPr>
              <a:xfrm>
                <a:off x="628652" y="3205495"/>
                <a:ext cx="21045115" cy="8813801"/>
              </a:xfrm>
              <a:prstGeom prst="rect">
                <a:avLst/>
              </a:prstGeom>
              <a:ln w="19050">
                <a:solidFill>
                  <a:schemeClr val="tx1"/>
                </a:solidFill>
                <a:miter lim="400000"/>
              </a:ln>
            </p:spPr>
          </p:pic>
          <p:sp>
            <p:nvSpPr>
              <p:cNvPr id="7" name="Rectangle">
                <a:extLst>
                  <a:ext uri="{FF2B5EF4-FFF2-40B4-BE49-F238E27FC236}">
                    <a16:creationId xmlns:a16="http://schemas.microsoft.com/office/drawing/2014/main" id="{B3BA752A-B109-A223-9901-C5FDE056B858}"/>
                  </a:ext>
                </a:extLst>
              </p:cNvPr>
              <p:cNvSpPr/>
              <p:nvPr/>
            </p:nvSpPr>
            <p:spPr>
              <a:xfrm>
                <a:off x="3461415" y="3351431"/>
                <a:ext cx="2063751" cy="8907492"/>
              </a:xfrm>
              <a:prstGeom prst="rect">
                <a:avLst/>
              </a:prstGeom>
              <a:ln w="1905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/>
              </a:p>
            </p:txBody>
          </p:sp>
          <p:sp>
            <p:nvSpPr>
              <p:cNvPr id="8" name="Raw text">
                <a:extLst>
                  <a:ext uri="{FF2B5EF4-FFF2-40B4-BE49-F238E27FC236}">
                    <a16:creationId xmlns:a16="http://schemas.microsoft.com/office/drawing/2014/main" id="{B3957747-573C-D67A-15DE-736F28BA422B}"/>
                  </a:ext>
                </a:extLst>
              </p:cNvPr>
              <p:cNvSpPr txBox="1"/>
              <p:nvPr/>
            </p:nvSpPr>
            <p:spPr>
              <a:xfrm>
                <a:off x="3609458" y="12385285"/>
                <a:ext cx="1863675" cy="626388"/>
              </a:xfrm>
              <a:prstGeom prst="rect">
                <a:avLst/>
              </a:prstGeom>
              <a:ln w="19050">
                <a:noFill/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anchor="ctr">
                <a:spAutoFit/>
              </a:bodyPr>
              <a:lstStyle>
                <a:lvl1pPr>
                  <a:defRPr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defRPr>
                </a:lvl1pPr>
              </a:lstStyle>
              <a:p>
                <a:r>
                  <a:rPr dirty="0"/>
                  <a:t>Raw text</a:t>
                </a:r>
              </a:p>
            </p:txBody>
          </p:sp>
          <p:sp>
            <p:nvSpPr>
              <p:cNvPr id="9" name="Rectangle">
                <a:extLst>
                  <a:ext uri="{FF2B5EF4-FFF2-40B4-BE49-F238E27FC236}">
                    <a16:creationId xmlns:a16="http://schemas.microsoft.com/office/drawing/2014/main" id="{72A486ED-C0CF-0F7F-3CC7-48BB4EC1DC4D}"/>
                  </a:ext>
                </a:extLst>
              </p:cNvPr>
              <p:cNvSpPr/>
              <p:nvPr/>
            </p:nvSpPr>
            <p:spPr>
              <a:xfrm>
                <a:off x="5656918" y="3351431"/>
                <a:ext cx="2600587" cy="8907492"/>
              </a:xfrm>
              <a:prstGeom prst="rect">
                <a:avLst/>
              </a:prstGeom>
              <a:ln w="1905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" name="Bag of images">
                <a:extLst>
                  <a:ext uri="{FF2B5EF4-FFF2-40B4-BE49-F238E27FC236}">
                    <a16:creationId xmlns:a16="http://schemas.microsoft.com/office/drawing/2014/main" id="{BBFD018D-7635-E10B-0E7B-066E2BCA8A4C}"/>
                  </a:ext>
                </a:extLst>
              </p:cNvPr>
              <p:cNvSpPr txBox="1"/>
              <p:nvPr/>
            </p:nvSpPr>
            <p:spPr>
              <a:xfrm>
                <a:off x="5441175" y="12385285"/>
                <a:ext cx="2939010" cy="626388"/>
              </a:xfrm>
              <a:prstGeom prst="rect">
                <a:avLst/>
              </a:prstGeom>
              <a:ln w="19050">
                <a:noFill/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anchor="ctr">
                <a:spAutoFit/>
              </a:bodyPr>
              <a:lstStyle>
                <a:lvl1pPr>
                  <a:defRPr>
                    <a:solidFill>
                      <a:schemeClr val="accent4">
                        <a:hueOff val="-1081314"/>
                        <a:satOff val="4338"/>
                        <a:lumOff val="-8931"/>
                      </a:schemeClr>
                    </a:solidFill>
                  </a:defRPr>
                </a:lvl1pPr>
              </a:lstStyle>
              <a:p>
                <a:r>
                  <a:rPr dirty="0"/>
                  <a:t>Bag of images</a:t>
                </a:r>
              </a:p>
            </p:txBody>
          </p:sp>
        </p:grpSp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F975AE17-D0CC-13CC-E69E-7E8A1376A5B9}"/>
                </a:ext>
              </a:extLst>
            </p:cNvPr>
            <p:cNvSpPr/>
            <p:nvPr/>
          </p:nvSpPr>
          <p:spPr>
            <a:xfrm>
              <a:off x="9124337" y="1907376"/>
              <a:ext cx="540775" cy="4093824"/>
            </a:xfrm>
            <a:prstGeom prst="rect">
              <a:avLst/>
            </a:prstGeom>
            <a:ln w="19050">
              <a:solidFill>
                <a:schemeClr val="accent6">
                  <a:lumMod val="75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" name="Bag of images">
              <a:extLst>
                <a:ext uri="{FF2B5EF4-FFF2-40B4-BE49-F238E27FC236}">
                  <a16:creationId xmlns:a16="http://schemas.microsoft.com/office/drawing/2014/main" id="{EFCBD4D7-0548-BF27-D6DE-D0F54D5AB9B5}"/>
                </a:ext>
              </a:extLst>
            </p:cNvPr>
            <p:cNvSpPr txBox="1"/>
            <p:nvPr/>
          </p:nvSpPr>
          <p:spPr>
            <a:xfrm>
              <a:off x="9022308" y="5994890"/>
              <a:ext cx="642804" cy="421268"/>
            </a:xfrm>
            <a:prstGeom prst="rect">
              <a:avLst/>
            </a:prstGeom>
            <a:noFill/>
            <a:ln w="127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anchor="ctr">
              <a:spAutoFit/>
            </a:bodyPr>
            <a:lstStyle>
              <a:lvl1pPr>
                <a:defRPr>
                  <a:solidFill>
                    <a:schemeClr val="accent4">
                      <a:hueOff val="-1081314"/>
                      <a:satOff val="4338"/>
                      <a:lumOff val="-8931"/>
                    </a:schemeClr>
                  </a:solidFill>
                </a:defRPr>
              </a:lvl1pPr>
            </a:lstStyle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Label</a:t>
              </a:r>
              <a:endParaRPr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7170" name="Picture 2" descr="upload.wikimedia.org/wikipedia/commons/e/ed/Pan...">
            <a:extLst>
              <a:ext uri="{FF2B5EF4-FFF2-40B4-BE49-F238E27FC236}">
                <a16:creationId xmlns:a16="http://schemas.microsoft.com/office/drawing/2014/main" id="{1C7EC7B1-7051-4A2B-CA7B-D4687DD25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484" y="3038881"/>
            <a:ext cx="1956212" cy="79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F570C0-06B5-AB58-6DD8-A3F1382F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76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E41A55-BFA4-BDE1-3805-9F9C63E38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159" y="1700060"/>
            <a:ext cx="9865493" cy="4416552"/>
          </a:xfrm>
        </p:spPr>
        <p:txBody>
          <a:bodyPr/>
          <a:lstStyle/>
          <a:p>
            <a:r>
              <a:rPr lang="en-US" dirty="0"/>
              <a:t>End-to-end fusion of the pretrained models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addition, it can participate in the auto-ensemble (Part I)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DE82E-5948-35E1-38DD-182E6EDD0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656" y="365125"/>
            <a:ext cx="8378854" cy="1325563"/>
          </a:xfrm>
        </p:spPr>
        <p:txBody>
          <a:bodyPr/>
          <a:lstStyle/>
          <a:p>
            <a:r>
              <a:rPr lang="en-US" dirty="0"/>
              <a:t>Three-lines of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445B7-DA60-5323-6FF9-A36E5C93D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680"/>
          <a:stretch/>
        </p:blipFill>
        <p:spPr>
          <a:xfrm>
            <a:off x="1235839" y="2271025"/>
            <a:ext cx="7321244" cy="1094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96AA9B-FE3A-6132-E548-993F389AD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680"/>
          <a:stretch/>
        </p:blipFill>
        <p:spPr>
          <a:xfrm>
            <a:off x="1235839" y="4521994"/>
            <a:ext cx="7321241" cy="1094911"/>
          </a:xfrm>
          <a:prstGeom prst="rect">
            <a:avLst/>
          </a:prstGeom>
        </p:spPr>
      </p:pic>
      <p:pic>
        <p:nvPicPr>
          <p:cNvPr id="3074" name="Picture 2" descr="Jobs at Hugging Face | Sequoia Capital">
            <a:extLst>
              <a:ext uri="{FF2B5EF4-FFF2-40B4-BE49-F238E27FC236}">
                <a16:creationId xmlns:a16="http://schemas.microsoft.com/office/drawing/2014/main" id="{0088D2DF-0D0E-04CD-7BBE-6033224C2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045" y="876802"/>
            <a:ext cx="2381046" cy="119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imm (PyTorch Image Models)">
            <a:extLst>
              <a:ext uri="{FF2B5EF4-FFF2-40B4-BE49-F238E27FC236}">
                <a16:creationId xmlns:a16="http://schemas.microsoft.com/office/drawing/2014/main" id="{849F00BF-E12D-7E40-296F-F0AA04A4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161" y="1687747"/>
            <a:ext cx="1265336" cy="126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2C081-1DF0-6A03-F90F-112EAC32E304}"/>
              </a:ext>
            </a:extLst>
          </p:cNvPr>
          <p:cNvSpPr txBox="1"/>
          <p:nvPr/>
        </p:nvSpPr>
        <p:spPr>
          <a:xfrm>
            <a:off x="9766839" y="2884526"/>
            <a:ext cx="216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OpenAI</a:t>
            </a:r>
            <a:r>
              <a:rPr lang="en-US" sz="2400" b="1" dirty="0"/>
              <a:t>/CLIP</a:t>
            </a:r>
          </a:p>
        </p:txBody>
      </p:sp>
      <p:pic>
        <p:nvPicPr>
          <p:cNvPr id="3078" name="Picture 6" descr="Yandex open-sources CatBoost, a machine learning library that can be  trained with minimal data - SiliconANGLE">
            <a:extLst>
              <a:ext uri="{FF2B5EF4-FFF2-40B4-BE49-F238E27FC236}">
                <a16:creationId xmlns:a16="http://schemas.microsoft.com/office/drawing/2014/main" id="{3FD2CDF4-38E8-AEED-EE81-4BD3868EA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878" y="4050196"/>
            <a:ext cx="1755263" cy="106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ross 11">
            <a:extLst>
              <a:ext uri="{FF2B5EF4-FFF2-40B4-BE49-F238E27FC236}">
                <a16:creationId xmlns:a16="http://schemas.microsoft.com/office/drawing/2014/main" id="{51198349-9A0E-F817-2437-08DBCED9CB98}"/>
              </a:ext>
            </a:extLst>
          </p:cNvPr>
          <p:cNvSpPr/>
          <p:nvPr/>
        </p:nvSpPr>
        <p:spPr>
          <a:xfrm>
            <a:off x="10396006" y="3607277"/>
            <a:ext cx="409646" cy="412607"/>
          </a:xfrm>
          <a:prstGeom prst="plus">
            <a:avLst>
              <a:gd name="adj" fmla="val 3627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GitHub - microsoft/LightGBM: A fast, distributed, high performance gradient  boosting (GBT, GBDT, GBRT, GBM or MART) framework based on decision tree  algorithms, used for ranking, classification and many other machine  learning tasks.">
            <a:extLst>
              <a:ext uri="{FF2B5EF4-FFF2-40B4-BE49-F238E27FC236}">
                <a16:creationId xmlns:a16="http://schemas.microsoft.com/office/drawing/2014/main" id="{15BE2D45-8732-448B-73C2-01FB2AC83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010" y="4920617"/>
            <a:ext cx="1720190" cy="86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New features in H2O 3.18 | H2O.ai">
            <a:extLst>
              <a:ext uri="{FF2B5EF4-FFF2-40B4-BE49-F238E27FC236}">
                <a16:creationId xmlns:a16="http://schemas.microsoft.com/office/drawing/2014/main" id="{EDB71C7F-451C-A2F8-798A-EB8E37D1E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937" y="5833839"/>
            <a:ext cx="1755263" cy="51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FBE155-7B6D-F7FF-B800-6982871F01A1}"/>
              </a:ext>
            </a:extLst>
          </p:cNvPr>
          <p:cNvSpPr txBox="1"/>
          <p:nvPr/>
        </p:nvSpPr>
        <p:spPr>
          <a:xfrm>
            <a:off x="1235839" y="60449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See more in </a:t>
            </a:r>
            <a:r>
              <a:rPr lang="en-US" dirty="0">
                <a:hlinkClick r:id="rId8"/>
              </a:rPr>
              <a:t>https://</a:t>
            </a:r>
            <a:r>
              <a:rPr lang="en-US" dirty="0" err="1">
                <a:hlinkClick r:id="rId8"/>
              </a:rPr>
              <a:t>auto.gluon.ai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24C249-399D-726A-14A3-26F00F35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8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76976-543F-EE46-B4FD-57566CFB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AutoGluon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F57BE-B1F8-8F4C-90C3-98F9B27F2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AutoGluon is an AutoML Toolkit                                    that </a:t>
            </a:r>
            <a:r>
              <a:rPr lang="en-US" b="1" dirty="0"/>
              <a:t>democratizes machine learning</a:t>
            </a:r>
          </a:p>
          <a:p>
            <a:endParaRPr lang="en-US" dirty="0"/>
          </a:p>
          <a:p>
            <a:r>
              <a:rPr lang="en-US" dirty="0"/>
              <a:t>Automatically builds accurate models for Image, Text, and Tabular data with </a:t>
            </a:r>
            <a:r>
              <a:rPr lang="en-US" b="1" dirty="0"/>
              <a:t>a single line of code</a:t>
            </a:r>
          </a:p>
          <a:p>
            <a:endParaRPr lang="en-US" b="1" dirty="0"/>
          </a:p>
          <a:p>
            <a:r>
              <a:rPr lang="en-US" dirty="0"/>
              <a:t>Open source &amp; easy to customize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autogluon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C2AFA-75DE-5845-752F-E0F617CF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8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263FE-5598-E383-E863-6AD6A5F2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Performance on Hackathons / Competitions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EA265-B40D-C439-D6CA-051B20CAE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2600"/>
                </a:solidFill>
              </a:rPr>
              <a:t>2nd </a:t>
            </a:r>
            <a:r>
              <a:rPr lang="en-US" dirty="0"/>
              <a:t>in “</a:t>
            </a:r>
            <a:r>
              <a:rPr lang="en-US" u="sng" dirty="0">
                <a:hlinkClick r:id="rId2"/>
              </a:rPr>
              <a:t>Kaggle: Mercari Price Suggestion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2380 </a:t>
            </a:r>
            <a:r>
              <a:rPr lang="en-US" dirty="0"/>
              <a:t>teams with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$100,000</a:t>
            </a:r>
            <a:r>
              <a:rPr lang="en-US" dirty="0"/>
              <a:t> prize money</a:t>
            </a:r>
          </a:p>
          <a:p>
            <a:r>
              <a:rPr lang="en-US" dirty="0">
                <a:solidFill>
                  <a:srgbClr val="FF2600"/>
                </a:solidFill>
              </a:rPr>
              <a:t>1st</a:t>
            </a:r>
            <a:r>
              <a:rPr lang="en-US" dirty="0"/>
              <a:t> in “</a:t>
            </a:r>
            <a:r>
              <a:rPr lang="en-US" u="sng" dirty="0">
                <a:hlinkClick r:id="rId3"/>
              </a:rPr>
              <a:t>MachineHack: Predict The Data Scientists Salary In India</a:t>
            </a:r>
            <a:r>
              <a:rPr lang="en-US" dirty="0"/>
              <a:t>”</a:t>
            </a:r>
          </a:p>
          <a:p>
            <a:r>
              <a:rPr lang="en-US" dirty="0">
                <a:solidFill>
                  <a:srgbClr val="FF2600"/>
                </a:solidFill>
              </a:rPr>
              <a:t>2nd </a:t>
            </a:r>
            <a:r>
              <a:rPr lang="en-US" dirty="0"/>
              <a:t>in “</a:t>
            </a:r>
            <a:r>
              <a:rPr lang="en-US" u="sng" dirty="0">
                <a:hlinkClick r:id="rId4"/>
              </a:rPr>
              <a:t>MachineHack: Predict The Price Of Books</a:t>
            </a:r>
            <a:r>
              <a:rPr lang="en-US" dirty="0"/>
              <a:t>”</a:t>
            </a:r>
          </a:p>
          <a:p>
            <a:r>
              <a:rPr lang="en-US" dirty="0">
                <a:solidFill>
                  <a:srgbClr val="FF2600"/>
                </a:solidFill>
              </a:rPr>
              <a:t>Top 1%</a:t>
            </a:r>
            <a:r>
              <a:rPr lang="en-US" dirty="0"/>
              <a:t> in “</a:t>
            </a:r>
            <a:r>
              <a:rPr lang="en-US" dirty="0">
                <a:hlinkClick r:id="rId5"/>
              </a:rPr>
              <a:t>Kaggle: PetFinder.my - Pawpularity Contest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3537</a:t>
            </a:r>
            <a:r>
              <a:rPr lang="en-US" dirty="0"/>
              <a:t> teams with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$25,000 </a:t>
            </a:r>
            <a:r>
              <a:rPr lang="en-US" dirty="0"/>
              <a:t>prize money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AAA8C-C830-C6EF-1EAC-1E16B30CC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69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4C13C-2386-9699-88A5-F07B039E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within these three lines?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984A9-D84F-C63E-FAE4-15FE3739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8307" y="2107382"/>
            <a:ext cx="8428016" cy="1669767"/>
          </a:xfrm>
        </p:spPr>
        <p:txBody>
          <a:bodyPr>
            <a:normAutofit/>
          </a:bodyPr>
          <a:lstStyle/>
          <a:p>
            <a:r>
              <a:rPr lang="en-US" dirty="0"/>
              <a:t>Pretrained Image + Text Models</a:t>
            </a:r>
          </a:p>
          <a:p>
            <a:r>
              <a:rPr lang="en-US" dirty="0"/>
              <a:t>Multimodal fusion and other training tricks</a:t>
            </a:r>
          </a:p>
          <a:p>
            <a:r>
              <a:rPr lang="en-US" dirty="0"/>
              <a:t>Automated ensemble (Covered by Part I)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AB0D3-7993-08BD-A685-157040A30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26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372E6-D8D5-2CBA-035D-D6D58AFBE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Models for Image/Text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DC7C0-628D-92BB-4F4A-16EF20B33C48}"/>
              </a:ext>
            </a:extLst>
          </p:cNvPr>
          <p:cNvSpPr txBox="1"/>
          <p:nvPr/>
        </p:nvSpPr>
        <p:spPr>
          <a:xfrm>
            <a:off x="970701" y="2994230"/>
            <a:ext cx="33709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Text: Pretrained on a diverse collection of corpus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>
                <a:hlinkClick r:id="rId2"/>
              </a:rPr>
              <a:t>RoBERTa</a:t>
            </a:r>
            <a:r>
              <a:rPr lang="en-US" dirty="0">
                <a:hlinkClick r:id="rId2"/>
              </a:rPr>
              <a:t>, 2019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ELECTRA, ICLR 2020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T5, JMLR 2020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GPT-3, </a:t>
            </a:r>
            <a:r>
              <a:rPr lang="en-US" dirty="0" err="1">
                <a:hlinkClick r:id="rId5"/>
              </a:rPr>
              <a:t>NeurIPS</a:t>
            </a:r>
            <a:r>
              <a:rPr lang="en-US" dirty="0">
                <a:hlinkClick r:id="rId5"/>
              </a:rPr>
              <a:t> 2020 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DeBERTA-v3, 2021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56CD25-3684-DF80-0CBC-7ED60BB3AB95}"/>
              </a:ext>
            </a:extLst>
          </p:cNvPr>
          <p:cNvSpPr txBox="1"/>
          <p:nvPr/>
        </p:nvSpPr>
        <p:spPr>
          <a:xfrm>
            <a:off x="4627682" y="3016926"/>
            <a:ext cx="33709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Image: Supervised / Self-supervised learning on ImageNet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/>
              </a:rPr>
              <a:t>EfficientNet-v2, ICML 2021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>
                <a:hlinkClick r:id="rId8"/>
              </a:rPr>
              <a:t>ViT</a:t>
            </a:r>
            <a:r>
              <a:rPr lang="en-US" dirty="0">
                <a:hlinkClick r:id="rId8"/>
              </a:rPr>
              <a:t>, ICLR 2021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9"/>
              </a:rPr>
              <a:t>Swin-V2, CVPR 2022</a:t>
            </a:r>
            <a:endParaRPr lang="en-US" dirty="0">
              <a:hlinkClick r:id="" action="ppaction://noaction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hlinkClick r:id="" action="ppaction://noaction"/>
              </a:rPr>
              <a:t>ConvNeXT, CVPR 2022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>
                <a:hlinkClick r:id="rId10"/>
              </a:rPr>
              <a:t>BEiT</a:t>
            </a:r>
            <a:r>
              <a:rPr lang="en-US" dirty="0">
                <a:hlinkClick r:id="rId10"/>
              </a:rPr>
              <a:t>, ICLR 2022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965A5-005A-F637-898C-5A5DDCE3DA73}"/>
              </a:ext>
            </a:extLst>
          </p:cNvPr>
          <p:cNvSpPr txBox="1"/>
          <p:nvPr/>
        </p:nvSpPr>
        <p:spPr>
          <a:xfrm>
            <a:off x="8651703" y="3016926"/>
            <a:ext cx="3370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+ Text: Pretrained on image-text pairs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1"/>
              </a:rPr>
              <a:t>CLIP, ICML 2021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>
                <a:hlinkClick r:id="rId12"/>
              </a:rPr>
              <a:t>ViLT</a:t>
            </a:r>
            <a:r>
              <a:rPr lang="en-US" dirty="0">
                <a:hlinkClick r:id="rId12"/>
              </a:rPr>
              <a:t>, ICML 2021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3"/>
              </a:rPr>
              <a:t>ALBEF, </a:t>
            </a:r>
            <a:r>
              <a:rPr lang="en-US" dirty="0" err="1">
                <a:hlinkClick r:id="rId13"/>
              </a:rPr>
              <a:t>NeurIPS</a:t>
            </a:r>
            <a:r>
              <a:rPr lang="en-US" dirty="0">
                <a:hlinkClick r:id="rId13"/>
              </a:rPr>
              <a:t> 2021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4"/>
              </a:rPr>
              <a:t>BLIP, ICML 2022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08BBD-BE70-812C-C13F-0FAA6592ACC9}"/>
              </a:ext>
            </a:extLst>
          </p:cNvPr>
          <p:cNvSpPr txBox="1"/>
          <p:nvPr/>
        </p:nvSpPr>
        <p:spPr>
          <a:xfrm>
            <a:off x="970701" y="1982729"/>
            <a:ext cx="1058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Foundation Models: Trained on broad data </a:t>
            </a:r>
            <a:r>
              <a:rPr lang="en-US" dirty="0">
                <a:sym typeface="Wingdings" pitchFamily="2" charset="2"/>
              </a:rPr>
              <a:t>that can be a</a:t>
            </a:r>
            <a:r>
              <a:rPr lang="en-US" dirty="0"/>
              <a:t>dapted to a wide range of downstream tasks [1].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8070E5-86AC-ED45-9F22-CB614EBE632D}"/>
              </a:ext>
            </a:extLst>
          </p:cNvPr>
          <p:cNvSpPr txBox="1"/>
          <p:nvPr/>
        </p:nvSpPr>
        <p:spPr>
          <a:xfrm>
            <a:off x="970701" y="6221723"/>
            <a:ext cx="785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Bommasani</a:t>
            </a:r>
            <a:r>
              <a:rPr lang="en-US" sz="1200" dirty="0"/>
              <a:t>, Rishi, et al. "On the opportunities and risks of foundation models."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arXiv:2108.07258</a:t>
            </a:r>
            <a:r>
              <a:rPr lang="en-US" sz="1200" dirty="0"/>
              <a:t> (2021).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40DC1-3C3A-234F-DE16-5DD63DA19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0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F142E5-45D0-B35D-6E94-D6040D953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110"/>
          <a:stretch/>
        </p:blipFill>
        <p:spPr>
          <a:xfrm>
            <a:off x="1347019" y="2832992"/>
            <a:ext cx="3964551" cy="322987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C547FF-6925-2729-9D30-CB303108B31C}"/>
              </a:ext>
            </a:extLst>
          </p:cNvPr>
          <p:cNvSpPr/>
          <p:nvPr/>
        </p:nvSpPr>
        <p:spPr>
          <a:xfrm>
            <a:off x="1818968" y="2955470"/>
            <a:ext cx="476190" cy="314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7BC0A2-5869-484E-6E9D-7C0638E3A3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62"/>
          <a:stretch/>
        </p:blipFill>
        <p:spPr>
          <a:xfrm>
            <a:off x="6112468" y="3270103"/>
            <a:ext cx="4040013" cy="16597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4AA90B-BEC8-2A96-16E4-02D2AB6D6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Models for Image/Text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99C49-E1FA-F000-4D9F-16FE0ACB4CAE}"/>
              </a:ext>
            </a:extLst>
          </p:cNvPr>
          <p:cNvSpPr txBox="1"/>
          <p:nvPr/>
        </p:nvSpPr>
        <p:spPr>
          <a:xfrm>
            <a:off x="1443293" y="6172358"/>
            <a:ext cx="32151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https://huggingface.co/models</a:t>
            </a:r>
            <a:r>
              <a:rPr lang="en-US" sz="1200" dirty="0"/>
              <a:t>. Taken on Aug. 10</a:t>
            </a:r>
            <a:r>
              <a:rPr lang="en-US" sz="1200" baseline="30000" dirty="0"/>
              <a:t>th</a:t>
            </a:r>
            <a:r>
              <a:rPr lang="en-US" sz="1200" dirty="0"/>
              <a:t>, 2022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0109A-452C-E98F-D27D-EBF4C88D3675}"/>
              </a:ext>
            </a:extLst>
          </p:cNvPr>
          <p:cNvSpPr txBox="1"/>
          <p:nvPr/>
        </p:nvSpPr>
        <p:spPr>
          <a:xfrm>
            <a:off x="1347019" y="1800175"/>
            <a:ext cx="9851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Tremendous amount of models are publicly available (&gt;60000 in </a:t>
            </a:r>
            <a:r>
              <a:rPr lang="en-US" dirty="0" err="1"/>
              <a:t>huggingface</a:t>
            </a:r>
            <a:r>
              <a:rPr lang="en-US" dirty="0"/>
              <a:t>/transformers, &gt;600 in TIMM)!</a:t>
            </a:r>
          </a:p>
          <a:p>
            <a:r>
              <a:rPr lang="en-US" dirty="0"/>
              <a:t>However, the idea of “model zoo” is not widely adopted by existing </a:t>
            </a:r>
            <a:r>
              <a:rPr lang="en-US" dirty="0" err="1"/>
              <a:t>AutoML</a:t>
            </a:r>
            <a:r>
              <a:rPr lang="en-US" dirty="0"/>
              <a:t> tools.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D04489-3CAA-446D-864A-4BEBA601937B}"/>
              </a:ext>
            </a:extLst>
          </p:cNvPr>
          <p:cNvSpPr/>
          <p:nvPr/>
        </p:nvSpPr>
        <p:spPr>
          <a:xfrm>
            <a:off x="6406411" y="4615230"/>
            <a:ext cx="305825" cy="153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A3FF8A-D89C-2156-AD53-3787B8E3DCA3}"/>
              </a:ext>
            </a:extLst>
          </p:cNvPr>
          <p:cNvSpPr txBox="1"/>
          <p:nvPr/>
        </p:nvSpPr>
        <p:spPr>
          <a:xfrm>
            <a:off x="6406411" y="5060961"/>
            <a:ext cx="358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5"/>
              </a:rPr>
              <a:t>https://github.com/rwightman/pytorch-image-models/blob/master/results/results-imagenet.csv</a:t>
            </a:r>
            <a:r>
              <a:rPr lang="en-US" sz="1200" dirty="0"/>
              <a:t>. Taken on Aug. 10</a:t>
            </a:r>
            <a:r>
              <a:rPr lang="en-US" sz="1200" baseline="30000" dirty="0"/>
              <a:t>th</a:t>
            </a:r>
            <a:r>
              <a:rPr lang="en-US" sz="1200" dirty="0"/>
              <a:t>, 2022</a:t>
            </a:r>
          </a:p>
          <a:p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9C77A9-3766-531C-3C0C-9090A4A1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760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Yandex open-sources CatBoost, a machine learning library that can be  trained with minimal data - SiliconANGLE">
            <a:extLst>
              <a:ext uri="{FF2B5EF4-FFF2-40B4-BE49-F238E27FC236}">
                <a16:creationId xmlns:a16="http://schemas.microsoft.com/office/drawing/2014/main" id="{EB247E28-8152-0029-81F8-E9696D60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98" y="2938391"/>
            <a:ext cx="1755263" cy="106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D1412-259F-A10B-64E5-96174E612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Research Questions</a:t>
            </a:r>
          </a:p>
        </p:txBody>
      </p:sp>
      <p:pic>
        <p:nvPicPr>
          <p:cNvPr id="7" name="Picture 2" descr="bert_models_layout">
            <a:extLst>
              <a:ext uri="{FF2B5EF4-FFF2-40B4-BE49-F238E27FC236}">
                <a16:creationId xmlns:a16="http://schemas.microsoft.com/office/drawing/2014/main" id="{70DD8416-9ED0-8953-F1AE-20D3AEB30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2" y="2359515"/>
            <a:ext cx="4437956" cy="24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5DB858-5632-BDDA-23EC-329603B6481C}"/>
              </a:ext>
            </a:extLst>
          </p:cNvPr>
          <p:cNvSpPr txBox="1"/>
          <p:nvPr/>
        </p:nvSpPr>
        <p:spPr>
          <a:xfrm>
            <a:off x="631372" y="5177716"/>
            <a:ext cx="4561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How to use these foundation models?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270876-6B3B-59A5-8D4A-379F759FEE9E}"/>
              </a:ext>
            </a:extLst>
          </p:cNvPr>
          <p:cNvSpPr txBox="1"/>
          <p:nvPr/>
        </p:nvSpPr>
        <p:spPr>
          <a:xfrm>
            <a:off x="6524143" y="5177716"/>
            <a:ext cx="476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How to combine foundation models with other tabular models (e.g., </a:t>
            </a:r>
            <a:r>
              <a:rPr lang="en-US" dirty="0" err="1"/>
              <a:t>LightGBM</a:t>
            </a:r>
            <a:r>
              <a:rPr lang="en-US" dirty="0"/>
              <a:t>)?</a:t>
            </a:r>
          </a:p>
        </p:txBody>
      </p:sp>
      <p:pic>
        <p:nvPicPr>
          <p:cNvPr id="10" name="Picture 6" descr="SESAMSTRASSE PELUCHE FIGURINES 4 Lot Bert, Elmo, Ernie, macaron 21cm :  Amazon.co.uk: Toys &amp;amp; Games">
            <a:extLst>
              <a:ext uri="{FF2B5EF4-FFF2-40B4-BE49-F238E27FC236}">
                <a16:creationId xmlns:a16="http://schemas.microsoft.com/office/drawing/2014/main" id="{364C7572-994D-DD5C-A465-F853A014B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00" y="2751146"/>
            <a:ext cx="2676778" cy="15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70A695-579E-5D78-A053-F2A580B443FB}"/>
              </a:ext>
            </a:extLst>
          </p:cNvPr>
          <p:cNvSpPr txBox="1"/>
          <p:nvPr/>
        </p:nvSpPr>
        <p:spPr>
          <a:xfrm>
            <a:off x="6524143" y="2058407"/>
            <a:ext cx="200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Foundation Models</a:t>
            </a:r>
          </a:p>
        </p:txBody>
      </p:sp>
      <p:pic>
        <p:nvPicPr>
          <p:cNvPr id="12" name="Picture 10" descr="GitHub - microsoft/LightGBM: A fast, distributed, high performance gradient  boosting (GBT, GBDT, GBRT, GBM or MART) framework based on decision tree  algorithms, used for ranking, classification and many other machine  learning tasks.">
            <a:extLst>
              <a:ext uri="{FF2B5EF4-FFF2-40B4-BE49-F238E27FC236}">
                <a16:creationId xmlns:a16="http://schemas.microsoft.com/office/drawing/2014/main" id="{7BE77CF7-9F7D-CF74-27CF-1F8D84A4D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29" y="2158928"/>
            <a:ext cx="2479068" cy="123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259790-A967-C96A-1E93-5A40A3082899}"/>
              </a:ext>
            </a:extLst>
          </p:cNvPr>
          <p:cNvSpPr txBox="1"/>
          <p:nvPr/>
        </p:nvSpPr>
        <p:spPr>
          <a:xfrm>
            <a:off x="8766600" y="3491200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+</a:t>
            </a:r>
          </a:p>
        </p:txBody>
      </p:sp>
      <p:pic>
        <p:nvPicPr>
          <p:cNvPr id="14" name="Picture 12" descr="RAPIDS + XGBoost | RAPIDS">
            <a:extLst>
              <a:ext uri="{FF2B5EF4-FFF2-40B4-BE49-F238E27FC236}">
                <a16:creationId xmlns:a16="http://schemas.microsoft.com/office/drawing/2014/main" id="{A2AE4BA7-03FC-8B9D-8C17-05D0B1D8C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29" y="3326750"/>
            <a:ext cx="2510972" cy="188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633809-CAA0-DC31-4139-AE0D8D72221D}"/>
              </a:ext>
            </a:extLst>
          </p:cNvPr>
          <p:cNvSpPr txBox="1"/>
          <p:nvPr/>
        </p:nvSpPr>
        <p:spPr>
          <a:xfrm>
            <a:off x="9359922" y="2058407"/>
            <a:ext cx="24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Tabular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172A2-30D1-DF7F-FCE0-B7E3D6788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90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DF90-0EF9-8FC5-F444-5958252B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Benchmarking Multimodal </a:t>
            </a:r>
            <a:r>
              <a:rPr lang="en-US" dirty="0" err="1"/>
              <a:t>AutoML</a:t>
            </a:r>
            <a:r>
              <a:rPr lang="en-US" dirty="0"/>
              <a:t> for Tabular Data with Text Fields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D8BDB-512C-3F8F-DE43-1688BF1FA73A}"/>
              </a:ext>
            </a:extLst>
          </p:cNvPr>
          <p:cNvSpPr txBox="1"/>
          <p:nvPr/>
        </p:nvSpPr>
        <p:spPr>
          <a:xfrm>
            <a:off x="438399" y="6066321"/>
            <a:ext cx="5760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Shi, Xingjian, et al. "Benchmarking multimodal </a:t>
            </a:r>
            <a:r>
              <a:rPr lang="en-US" sz="1400" dirty="0" err="1"/>
              <a:t>automl</a:t>
            </a:r>
            <a:r>
              <a:rPr lang="en-US" sz="1400" dirty="0"/>
              <a:t> for tabular data with text fields." </a:t>
            </a:r>
            <a:r>
              <a:rPr lang="en-US" sz="1400" i="1" dirty="0" err="1"/>
              <a:t>NeurIPS</a:t>
            </a:r>
            <a:r>
              <a:rPr lang="en-US" sz="1400" i="1" dirty="0"/>
              <a:t> 2021 Track on Datasets and Benchmarks</a:t>
            </a:r>
            <a:r>
              <a:rPr lang="en-US" sz="14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C797D3-8F92-E414-83E9-F70BB9FF1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78" y="1748077"/>
            <a:ext cx="10879109" cy="4076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BD87F-CF08-C574-008F-AD2CE733F518}"/>
              </a:ext>
            </a:extLst>
          </p:cNvPr>
          <p:cNvSpPr txBox="1"/>
          <p:nvPr/>
        </p:nvSpPr>
        <p:spPr>
          <a:xfrm>
            <a:off x="488196" y="244138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84FFD-7CAB-7CDA-3541-26F5A3E77011}"/>
              </a:ext>
            </a:extLst>
          </p:cNvPr>
          <p:cNvSpPr txBox="1"/>
          <p:nvPr/>
        </p:nvSpPr>
        <p:spPr>
          <a:xfrm>
            <a:off x="476982" y="330926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C49B8A-22F6-AB6C-084C-6FF712BE7391}"/>
              </a:ext>
            </a:extLst>
          </p:cNvPr>
          <p:cNvSpPr txBox="1"/>
          <p:nvPr/>
        </p:nvSpPr>
        <p:spPr>
          <a:xfrm>
            <a:off x="488196" y="452982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2F14AB-3D82-255B-CAF9-DA36F375C46C}"/>
              </a:ext>
            </a:extLst>
          </p:cNvPr>
          <p:cNvSpPr txBox="1"/>
          <p:nvPr/>
        </p:nvSpPr>
        <p:spPr>
          <a:xfrm>
            <a:off x="488196" y="370016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9D219C-41E5-FAEB-F634-3968BC924609}"/>
              </a:ext>
            </a:extLst>
          </p:cNvPr>
          <p:cNvSpPr txBox="1"/>
          <p:nvPr/>
        </p:nvSpPr>
        <p:spPr>
          <a:xfrm>
            <a:off x="488196" y="292408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6658E8-20D4-1324-FA70-F4699D28644A}"/>
              </a:ext>
            </a:extLst>
          </p:cNvPr>
          <p:cNvSpPr txBox="1"/>
          <p:nvPr/>
        </p:nvSpPr>
        <p:spPr>
          <a:xfrm>
            <a:off x="438399" y="156341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8A69A-C80F-3419-3523-5D306AB21901}"/>
              </a:ext>
            </a:extLst>
          </p:cNvPr>
          <p:cNvSpPr txBox="1"/>
          <p:nvPr/>
        </p:nvSpPr>
        <p:spPr>
          <a:xfrm>
            <a:off x="502605" y="195430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BC18-3820-B1E5-CC5C-9AC92E67FD7A}"/>
              </a:ext>
            </a:extLst>
          </p:cNvPr>
          <p:cNvSpPr txBox="1"/>
          <p:nvPr/>
        </p:nvSpPr>
        <p:spPr>
          <a:xfrm>
            <a:off x="8437037" y="6004765"/>
            <a:ext cx="349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GLUE benchmark, we use the average as the final score.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17C0A7-737B-4DB5-0246-5E5C23A1F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717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AADE3-749D-55DC-F2C2-D5500F07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Fusion Strategies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DC686C-0589-730A-77A6-6C94CBA2548C}"/>
              </a:ext>
            </a:extLst>
          </p:cNvPr>
          <p:cNvGrpSpPr/>
          <p:nvPr/>
        </p:nvGrpSpPr>
        <p:grpSpPr>
          <a:xfrm>
            <a:off x="1111449" y="4649415"/>
            <a:ext cx="9499202" cy="1676059"/>
            <a:chOff x="815746" y="1591583"/>
            <a:chExt cx="9499202" cy="1676059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D561A25-C4D4-1318-C5C7-D81A940E576C}"/>
                </a:ext>
              </a:extLst>
            </p:cNvPr>
            <p:cNvSpPr txBox="1">
              <a:spLocks/>
            </p:cNvSpPr>
            <p:nvPr/>
          </p:nvSpPr>
          <p:spPr>
            <a:xfrm>
              <a:off x="815746" y="1778357"/>
              <a:ext cx="4750781" cy="36512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Handling multiple text columns</a:t>
              </a:r>
              <a:endParaRPr lang="en-US" sz="1800" dirty="0"/>
            </a:p>
            <a:p>
              <a:pPr lvl="1"/>
              <a:endParaRPr lang="en-US" sz="1800" dirty="0"/>
            </a:p>
            <a:p>
              <a:pPr lvl="1"/>
              <a:endParaRPr lang="en-US" sz="1800" dirty="0"/>
            </a:p>
            <a:p>
              <a:pPr lvl="1"/>
              <a:endParaRPr lang="en-US" sz="1800" dirty="0"/>
            </a:p>
            <a:p>
              <a:pPr lvl="1"/>
              <a:endParaRPr lang="en-US" sz="18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B9FD44-ABC0-BBF2-4720-DE08E9D25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8658" y="1591583"/>
              <a:ext cx="4536290" cy="1676059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D5D519-BE95-9A18-763E-FFC104B4EDEC}"/>
              </a:ext>
            </a:extLst>
          </p:cNvPr>
          <p:cNvGrpSpPr/>
          <p:nvPr/>
        </p:nvGrpSpPr>
        <p:grpSpPr>
          <a:xfrm>
            <a:off x="429791" y="1820596"/>
            <a:ext cx="11332417" cy="2323306"/>
            <a:chOff x="259500" y="3589468"/>
            <a:chExt cx="11332417" cy="2323306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31909AF0-91D8-D046-8BD3-20F780DADE01}"/>
                </a:ext>
              </a:extLst>
            </p:cNvPr>
            <p:cNvSpPr txBox="1">
              <a:spLocks/>
            </p:cNvSpPr>
            <p:nvPr/>
          </p:nvSpPr>
          <p:spPr>
            <a:xfrm>
              <a:off x="1147921" y="5547649"/>
              <a:ext cx="2192638" cy="36512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/>
                <a:t>a) All-Text Fusion</a:t>
              </a:r>
              <a:endParaRPr lang="en-US" sz="1200" dirty="0"/>
            </a:p>
            <a:p>
              <a:pPr lvl="1"/>
              <a:endParaRPr lang="en-US" sz="1200" dirty="0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D0731654-52A5-7A57-AEE2-118C5C0E303E}"/>
                </a:ext>
              </a:extLst>
            </p:cNvPr>
            <p:cNvSpPr txBox="1">
              <a:spLocks/>
            </p:cNvSpPr>
            <p:nvPr/>
          </p:nvSpPr>
          <p:spPr>
            <a:xfrm>
              <a:off x="5010870" y="5547649"/>
              <a:ext cx="1876954" cy="36512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/>
                <a:t>b) Early Fusion</a:t>
              </a:r>
              <a:endParaRPr lang="en-US" sz="1200" dirty="0"/>
            </a:p>
            <a:p>
              <a:pPr lvl="1"/>
              <a:endParaRPr lang="en-US" sz="1200" dirty="0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1D490374-4F05-910D-74C8-BCA4789DC23F}"/>
                </a:ext>
              </a:extLst>
            </p:cNvPr>
            <p:cNvSpPr txBox="1">
              <a:spLocks/>
            </p:cNvSpPr>
            <p:nvPr/>
          </p:nvSpPr>
          <p:spPr>
            <a:xfrm>
              <a:off x="8836894" y="5547648"/>
              <a:ext cx="1757211" cy="36512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/>
                <a:t>c) Late Fusion</a:t>
              </a:r>
              <a:endParaRPr lang="en-US" sz="1200" dirty="0"/>
            </a:p>
            <a:p>
              <a:pPr lvl="1"/>
              <a:endParaRPr lang="en-US" sz="12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53BCC49-8240-9FC4-5561-CE50D806A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6803" y="4161937"/>
              <a:ext cx="3545114" cy="138121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CDF81A5-EE27-A1D3-92E7-4F9054B0C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5564" y="4161937"/>
              <a:ext cx="3545114" cy="13857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AB98B35-DCE7-80D6-450B-A81951BD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500" y="4395722"/>
              <a:ext cx="3409938" cy="988882"/>
            </a:xfrm>
            <a:prstGeom prst="rect">
              <a:avLst/>
            </a:prstGeom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07588568-CABE-4103-4685-8FD2C0C51482}"/>
                </a:ext>
              </a:extLst>
            </p:cNvPr>
            <p:cNvSpPr txBox="1">
              <a:spLocks/>
            </p:cNvSpPr>
            <p:nvPr/>
          </p:nvSpPr>
          <p:spPr>
            <a:xfrm>
              <a:off x="815746" y="3589468"/>
              <a:ext cx="7400879" cy="36512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Fusion Text / Categorical / Numerical – Multimodal-Net</a:t>
              </a:r>
              <a:endParaRPr lang="en-US" sz="1800" dirty="0"/>
            </a:p>
            <a:p>
              <a:pPr lvl="1"/>
              <a:endParaRPr lang="en-US" sz="18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38554E-1CEA-6BC0-73C9-208123ECD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422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0F482-0177-829F-A0F9-81E611CA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3507" y="383733"/>
            <a:ext cx="8280531" cy="1325563"/>
          </a:xfrm>
        </p:spPr>
        <p:txBody>
          <a:bodyPr/>
          <a:lstStyle/>
          <a:p>
            <a:r>
              <a:rPr lang="en-US" dirty="0"/>
              <a:t>Aggregating Text &amp; Tabular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D80CF-5083-6273-069F-CD9EE81C0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93" y="2575277"/>
            <a:ext cx="3053839" cy="1301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A32FF0-E55F-2DA2-9105-47DD318C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97" y="2617762"/>
            <a:ext cx="3348626" cy="1197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35E04-9C5D-2616-87D7-21B6B5284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106" y="2252131"/>
            <a:ext cx="3151949" cy="1845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7DFDCF-04F5-3645-F08B-11862DE6AE9E}"/>
              </a:ext>
            </a:extLst>
          </p:cNvPr>
          <p:cNvSpPr txBox="1"/>
          <p:nvPr/>
        </p:nvSpPr>
        <p:spPr>
          <a:xfrm>
            <a:off x="710493" y="4222044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Embedding-as-Feature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86DA6-1A73-A2FD-F131-305AD1BCD1A8}"/>
              </a:ext>
            </a:extLst>
          </p:cNvPr>
          <p:cNvSpPr txBox="1"/>
          <p:nvPr/>
        </p:nvSpPr>
        <p:spPr>
          <a:xfrm>
            <a:off x="4808628" y="4222044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 Weighted-Ensemble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E75D69-88E5-57A8-5574-3853FE99015D}"/>
              </a:ext>
            </a:extLst>
          </p:cNvPr>
          <p:cNvSpPr txBox="1"/>
          <p:nvPr/>
        </p:nvSpPr>
        <p:spPr>
          <a:xfrm>
            <a:off x="9155628" y="4222044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c) Stack-Ensemble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282876-69F7-C4D4-EF86-2DF8CB61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13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7E553-14E6-43C6-3DFC-FCFB4D6E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Training Tricks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CDBB7A-4E2B-DAAC-05C6-E6FD0664F3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0655" y="1825625"/>
                <a:ext cx="8644325" cy="441655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Layer-wise Learning Rate Decay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Average the top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checkpoints.</a:t>
                </a:r>
                <a:endParaRPr lang="en-US" sz="2400" dirty="0"/>
              </a:p>
              <a:p>
                <a:pPr lvl="1"/>
                <a:r>
                  <a:rPr lang="en-US" dirty="0"/>
                  <a:t>Called “Uniform Soup” in [</a:t>
                </a:r>
                <a:r>
                  <a:rPr lang="en-US" dirty="0">
                    <a:hlinkClick r:id="rId2"/>
                  </a:rPr>
                  <a:t>Model Soups, ICML2022</a:t>
                </a:r>
                <a:r>
                  <a:rPr lang="en-US" dirty="0"/>
                  <a:t>].</a:t>
                </a:r>
              </a:p>
              <a:p>
                <a:pPr lvl="1"/>
                <a:r>
                  <a:rPr lang="en-US" dirty="0"/>
                  <a:t>In the latest version, we implemented the “</a:t>
                </a:r>
                <a:r>
                  <a:rPr lang="en-US" dirty="0">
                    <a:solidFill>
                      <a:srgbClr val="FF0000"/>
                    </a:solidFill>
                  </a:rPr>
                  <a:t>Greedy Soup</a:t>
                </a:r>
                <a:r>
                  <a:rPr lang="en-US" dirty="0"/>
                  <a:t>” that slightly outperforms “Uniform Soup”.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CDBB7A-4E2B-DAAC-05C6-E6FD0664F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0655" y="1825625"/>
                <a:ext cx="8644325" cy="4416552"/>
              </a:xfrm>
              <a:blipFill>
                <a:blip r:embed="rId3"/>
                <a:stretch>
                  <a:fillRect l="-1322" t="-2292" r="-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61B9400-9F4D-0B0A-1893-BFB5FEB87684}"/>
              </a:ext>
            </a:extLst>
          </p:cNvPr>
          <p:cNvGrpSpPr/>
          <p:nvPr/>
        </p:nvGrpSpPr>
        <p:grpSpPr>
          <a:xfrm>
            <a:off x="4692920" y="2468839"/>
            <a:ext cx="2806159" cy="1565062"/>
            <a:chOff x="4141473" y="2395137"/>
            <a:chExt cx="2806159" cy="156506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F5A1FF-9116-C76B-14DA-727CBA2F0BE0}"/>
                </a:ext>
              </a:extLst>
            </p:cNvPr>
            <p:cNvSpPr/>
            <p:nvPr/>
          </p:nvSpPr>
          <p:spPr>
            <a:xfrm>
              <a:off x="4141473" y="2419929"/>
              <a:ext cx="1625600" cy="3273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Layer K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C02A6F-36DC-D0C5-D94A-BE53D1AF7269}"/>
                </a:ext>
              </a:extLst>
            </p:cNvPr>
            <p:cNvSpPr/>
            <p:nvPr/>
          </p:nvSpPr>
          <p:spPr>
            <a:xfrm>
              <a:off x="4141473" y="3015119"/>
              <a:ext cx="1625600" cy="3273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Layer K - 1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FE2BAB-C49E-B945-E70B-03332023C94F}"/>
                </a:ext>
              </a:extLst>
            </p:cNvPr>
            <p:cNvSpPr/>
            <p:nvPr/>
          </p:nvSpPr>
          <p:spPr>
            <a:xfrm>
              <a:off x="4141473" y="3632886"/>
              <a:ext cx="1625600" cy="3273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Layer K - 2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8D7BB5D-35B3-7719-F370-CC6DBC1D7DF5}"/>
                </a:ext>
              </a:extLst>
            </p:cNvPr>
            <p:cNvCxnSpPr>
              <a:stCxn id="6" idx="0"/>
              <a:endCxn id="5" idx="2"/>
            </p:cNvCxnSpPr>
            <p:nvPr/>
          </p:nvCxnSpPr>
          <p:spPr>
            <a:xfrm flipV="1">
              <a:off x="4954273" y="2747242"/>
              <a:ext cx="0" cy="2678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8E6A94B-05AF-7846-B01E-96C2065FD6CB}"/>
                </a:ext>
              </a:extLst>
            </p:cNvPr>
            <p:cNvCxnSpPr/>
            <p:nvPr/>
          </p:nvCxnSpPr>
          <p:spPr>
            <a:xfrm flipV="1">
              <a:off x="4954273" y="3342432"/>
              <a:ext cx="0" cy="2678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C119642-796B-FF8F-D097-D759CD208275}"/>
                    </a:ext>
                  </a:extLst>
                </p:cNvPr>
                <p:cNvSpPr txBox="1"/>
                <p:nvPr/>
              </p:nvSpPr>
              <p:spPr>
                <a:xfrm>
                  <a:off x="6271728" y="2395137"/>
                  <a:ext cx="4042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lr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C119642-796B-FF8F-D097-D759CD2082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728" y="2395137"/>
                  <a:ext cx="40427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FD9E80A-5F71-627C-F215-0A719331CC11}"/>
                    </a:ext>
                  </a:extLst>
                </p:cNvPr>
                <p:cNvSpPr txBox="1"/>
                <p:nvPr/>
              </p:nvSpPr>
              <p:spPr>
                <a:xfrm>
                  <a:off x="6100047" y="2963332"/>
                  <a:ext cx="7476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lr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FD9E80A-5F71-627C-F215-0A719331C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0047" y="2963332"/>
                  <a:ext cx="74764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1219135-EEA3-38CC-5D1C-88C0300D7ED5}"/>
                    </a:ext>
                  </a:extLst>
                </p:cNvPr>
                <p:cNvSpPr txBox="1"/>
                <p:nvPr/>
              </p:nvSpPr>
              <p:spPr>
                <a:xfrm>
                  <a:off x="6092654" y="3531527"/>
                  <a:ext cx="8549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lr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1219135-EEA3-38CC-5D1C-88C0300D7E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654" y="3531527"/>
                  <a:ext cx="85497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628840B-B85E-E8B5-88FF-6BC43239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32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4DA3E-6D2E-8A90-36CA-A6F4A929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Backbone + Training Tricks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3ED1C-6C3C-F389-0795-B07D659B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0" y="2260322"/>
            <a:ext cx="11503742" cy="353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8E62B7-A2E5-2172-F838-59C9EEE59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9" y="2567127"/>
            <a:ext cx="11503742" cy="8618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5EE4D4-E750-4436-D7CD-0A3C0EEFEB04}"/>
                  </a:ext>
                </a:extLst>
              </p:cNvPr>
              <p:cNvSpPr txBox="1"/>
              <p:nvPr/>
            </p:nvSpPr>
            <p:spPr>
              <a:xfrm>
                <a:off x="2342264" y="3787370"/>
                <a:ext cx="712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Choice: ELECTRA + Exponential decay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lang="en-US" dirty="0"/>
                  <a:t> + Average 3 checkpoints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5EE4D4-E750-4436-D7CD-0A3C0EEFE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64" y="3787370"/>
                <a:ext cx="7124350" cy="369332"/>
              </a:xfrm>
              <a:prstGeom prst="rect">
                <a:avLst/>
              </a:prstGeom>
              <a:blipFill>
                <a:blip r:embed="rId4"/>
                <a:stretch>
                  <a:fillRect l="-71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4BFFA-AA20-891A-819A-3D308CEF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97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8AC52B8-BD72-284E-AB5F-31D07F81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574" y="2190830"/>
            <a:ext cx="7620000" cy="381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79CFCF-0491-894E-84D1-A16D8784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AutoGluon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6FEBE0-D801-AC45-8EB4-D9CEA404A983}"/>
              </a:ext>
            </a:extLst>
          </p:cNvPr>
          <p:cNvSpPr txBox="1"/>
          <p:nvPr/>
        </p:nvSpPr>
        <p:spPr>
          <a:xfrm>
            <a:off x="5149829" y="1529060"/>
            <a:ext cx="142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auto.gluon.ai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3DB1D86-E523-8447-BFA9-E7369308A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319" y="4633818"/>
            <a:ext cx="1181100" cy="190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B8B706E-265F-2146-B1E6-F455CE97C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7319" y="4407947"/>
            <a:ext cx="1384300" cy="1905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28B7778-1008-8F46-BF7C-3B42166006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97319" y="4182076"/>
            <a:ext cx="901700" cy="19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EF9493-6734-408A-7CF5-C31CFF02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202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340C5-8975-CD07-B792-7C689DBB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Determine the Fusion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D2AD6-2662-5B08-9F0A-4E6308DA3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78" y="2315963"/>
            <a:ext cx="12192000" cy="37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F094CE-B81E-BC11-4185-AB7AD87B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6791"/>
            <a:ext cx="12192000" cy="740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3A214-F49D-BD44-9B11-56B009BA7307}"/>
              </a:ext>
            </a:extLst>
          </p:cNvPr>
          <p:cNvSpPr txBox="1"/>
          <p:nvPr/>
        </p:nvSpPr>
        <p:spPr>
          <a:xfrm>
            <a:off x="4425245" y="3812521"/>
            <a:ext cx="549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Choice: Use </a:t>
            </a:r>
            <a:r>
              <a:rPr lang="en-US" dirty="0">
                <a:solidFill>
                  <a:srgbClr val="FF0000"/>
                </a:solidFill>
              </a:rPr>
              <a:t>Fuse-Late</a:t>
            </a:r>
            <a:r>
              <a:rPr lang="en-US" dirty="0"/>
              <a:t> strategy.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6C74D7-69A3-E6E8-E7BD-4B2173A6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58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D4D8D-40D7-54F8-F744-D8F0E3F1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Combine Pretrained Language Model and Tabular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13749-42B5-81A7-CA54-D50FE2A51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7844"/>
            <a:ext cx="12192000" cy="374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0E19A-80F4-1848-6CE9-8FD91F07F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" y="2401286"/>
            <a:ext cx="12146844" cy="10587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EB1C59-9966-69F7-BF4A-085E3D8A4078}"/>
              </a:ext>
            </a:extLst>
          </p:cNvPr>
          <p:cNvSpPr txBox="1"/>
          <p:nvPr/>
        </p:nvSpPr>
        <p:spPr>
          <a:xfrm>
            <a:off x="2342706" y="3793486"/>
            <a:ext cx="724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Stack-Ensemble &gt; Weighted-Ensemble &gt;&gt; Text-Embedding / Pre-Embedding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8F8C0-85EB-754D-0D32-3FD10E87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909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99D9-510B-4B7C-99A6-C4A0C827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to Image + Text + Tabular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E67586-1753-5A5E-7FD9-0E2F940D500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411046" y="2586430"/>
            <a:ext cx="1393831" cy="9427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215C201-6F80-D81B-DCCB-FA00724E142D}"/>
              </a:ext>
            </a:extLst>
          </p:cNvPr>
          <p:cNvSpPr/>
          <p:nvPr/>
        </p:nvSpPr>
        <p:spPr>
          <a:xfrm>
            <a:off x="3829183" y="2278651"/>
            <a:ext cx="1832249" cy="6344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B66FF8-45B0-93DD-0BD0-6CAD6AE6D61D}"/>
              </a:ext>
            </a:extLst>
          </p:cNvPr>
          <p:cNvCxnSpPr>
            <a:cxnSpLocks/>
          </p:cNvCxnSpPr>
          <p:nvPr/>
        </p:nvCxnSpPr>
        <p:spPr>
          <a:xfrm>
            <a:off x="5695836" y="2595857"/>
            <a:ext cx="365760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0256B4-63C9-1201-EDA1-F54A1F1A2D12}"/>
              </a:ext>
            </a:extLst>
          </p:cNvPr>
          <p:cNvSpPr txBox="1"/>
          <p:nvPr/>
        </p:nvSpPr>
        <p:spPr>
          <a:xfrm>
            <a:off x="1183274" y="2401764"/>
            <a:ext cx="1227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C536EC-DB71-AC1B-C7F5-01890F655E31}"/>
              </a:ext>
            </a:extLst>
          </p:cNvPr>
          <p:cNvSpPr txBox="1"/>
          <p:nvPr/>
        </p:nvSpPr>
        <p:spPr>
          <a:xfrm>
            <a:off x="1280512" y="3349418"/>
            <a:ext cx="1033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DE2D2-053E-50A5-631E-AD866AF60826}"/>
              </a:ext>
            </a:extLst>
          </p:cNvPr>
          <p:cNvSpPr txBox="1"/>
          <p:nvPr/>
        </p:nvSpPr>
        <p:spPr>
          <a:xfrm>
            <a:off x="1124797" y="5105272"/>
            <a:ext cx="134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Tabular data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9C212DC-F89A-6DBA-B1B3-2A2BC6E5DC1C}"/>
              </a:ext>
            </a:extLst>
          </p:cNvPr>
          <p:cNvSpPr/>
          <p:nvPr/>
        </p:nvSpPr>
        <p:spPr>
          <a:xfrm>
            <a:off x="3863588" y="3215993"/>
            <a:ext cx="1832248" cy="6344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FE0D108-5F82-D6E4-C87C-C323AA3DBA18}"/>
              </a:ext>
            </a:extLst>
          </p:cNvPr>
          <p:cNvSpPr/>
          <p:nvPr/>
        </p:nvSpPr>
        <p:spPr>
          <a:xfrm>
            <a:off x="3829184" y="4972732"/>
            <a:ext cx="1832248" cy="6344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ABBFE-E983-558C-C10B-146702A772AC}"/>
              </a:ext>
            </a:extLst>
          </p:cNvPr>
          <p:cNvSpPr txBox="1"/>
          <p:nvPr/>
        </p:nvSpPr>
        <p:spPr>
          <a:xfrm>
            <a:off x="3819394" y="5126377"/>
            <a:ext cx="18764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FT transformer [1]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4F4FDC4-07B4-543C-8C2E-C1E37138648F}"/>
              </a:ext>
            </a:extLst>
          </p:cNvPr>
          <p:cNvSpPr/>
          <p:nvPr/>
        </p:nvSpPr>
        <p:spPr>
          <a:xfrm>
            <a:off x="3863588" y="4141497"/>
            <a:ext cx="1832248" cy="63441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394583-0A3C-42DD-FED6-8AD95FB41C6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411046" y="2586430"/>
            <a:ext cx="1477677" cy="1872273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82767E-5BE6-ED42-8237-FDA848A0C40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313808" y="3534084"/>
            <a:ext cx="1519350" cy="8542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E969CD-D8CB-2F24-D7B8-EB2400115B4E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2313808" y="3534084"/>
            <a:ext cx="1549780" cy="924620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FD93BA-6BC1-65FD-7E47-611C4095FC4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74666" y="5305476"/>
            <a:ext cx="1344728" cy="5567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6480C0-1E33-29C8-F3C7-8E19B3A400DF}"/>
              </a:ext>
            </a:extLst>
          </p:cNvPr>
          <p:cNvCxnSpPr>
            <a:cxnSpLocks/>
          </p:cNvCxnSpPr>
          <p:nvPr/>
        </p:nvCxnSpPr>
        <p:spPr>
          <a:xfrm>
            <a:off x="5740030" y="3542626"/>
            <a:ext cx="365760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DF03CD-2683-FB61-744E-EBE51A05F72A}"/>
              </a:ext>
            </a:extLst>
          </p:cNvPr>
          <p:cNvCxnSpPr>
            <a:cxnSpLocks/>
          </p:cNvCxnSpPr>
          <p:nvPr/>
        </p:nvCxnSpPr>
        <p:spPr>
          <a:xfrm>
            <a:off x="5740030" y="4458703"/>
            <a:ext cx="365760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8991B2-121A-99FB-8B30-CFA166F2D403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5695836" y="5293798"/>
            <a:ext cx="400164" cy="17245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E2C38E2-28B4-D493-86C9-35DB101D8E7A}"/>
              </a:ext>
            </a:extLst>
          </p:cNvPr>
          <p:cNvSpPr txBox="1"/>
          <p:nvPr/>
        </p:nvSpPr>
        <p:spPr>
          <a:xfrm>
            <a:off x="6096000" y="240176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2139C2-F278-5F78-ECA9-170CF826EE35}"/>
              </a:ext>
            </a:extLst>
          </p:cNvPr>
          <p:cNvSpPr txBox="1"/>
          <p:nvPr/>
        </p:nvSpPr>
        <p:spPr>
          <a:xfrm>
            <a:off x="6105790" y="3348533"/>
            <a:ext cx="13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features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43D15C-85AE-2781-A8F0-F66DB4417EF5}"/>
              </a:ext>
            </a:extLst>
          </p:cNvPr>
          <p:cNvSpPr txBox="1"/>
          <p:nvPr/>
        </p:nvSpPr>
        <p:spPr>
          <a:xfrm>
            <a:off x="6149984" y="4273819"/>
            <a:ext cx="2061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Image+Text</a:t>
            </a:r>
            <a:r>
              <a:rPr lang="en-US" dirty="0"/>
              <a:t> features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4BA36C-B917-2945-DBDC-527CEA9AE0EC}"/>
              </a:ext>
            </a:extLst>
          </p:cNvPr>
          <p:cNvSpPr txBox="1"/>
          <p:nvPr/>
        </p:nvSpPr>
        <p:spPr>
          <a:xfrm>
            <a:off x="6096000" y="5109132"/>
            <a:ext cx="169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Tabular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A650D1-0BCF-B675-2211-1E0D7748EA30}"/>
              </a:ext>
            </a:extLst>
          </p:cNvPr>
          <p:cNvSpPr txBox="1"/>
          <p:nvPr/>
        </p:nvSpPr>
        <p:spPr>
          <a:xfrm>
            <a:off x="8746310" y="3639499"/>
            <a:ext cx="99549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Fusion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4ED149-480E-69AF-7A34-8FE7759543A8}"/>
              </a:ext>
            </a:extLst>
          </p:cNvPr>
          <p:cNvCxnSpPr>
            <a:cxnSpLocks/>
            <a:stCxn id="25" idx="3"/>
            <a:endCxn id="31" idx="1"/>
          </p:cNvCxnSpPr>
          <p:nvPr/>
        </p:nvCxnSpPr>
        <p:spPr>
          <a:xfrm>
            <a:off x="7678484" y="2586430"/>
            <a:ext cx="1067826" cy="1237735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F16916-18B4-C452-DE29-43363B73AE41}"/>
              </a:ext>
            </a:extLst>
          </p:cNvPr>
          <p:cNvCxnSpPr>
            <a:cxnSpLocks/>
            <a:stCxn id="26" idx="3"/>
            <a:endCxn id="31" idx="1"/>
          </p:cNvCxnSpPr>
          <p:nvPr/>
        </p:nvCxnSpPr>
        <p:spPr>
          <a:xfrm>
            <a:off x="7493799" y="3533199"/>
            <a:ext cx="1252511" cy="290966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DF9F12C-1D24-F44F-AE81-764476444232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8211318" y="3824165"/>
            <a:ext cx="534992" cy="634320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1A35F9-B8E3-BC4C-2982-B4B81D77A7BB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 flipV="1">
            <a:off x="7795440" y="3824165"/>
            <a:ext cx="950870" cy="1469633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67DD9D7-79AB-82F9-014B-6CFD4DCC1862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9741807" y="3824165"/>
            <a:ext cx="534992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A48A302-A05E-2E6B-EBFC-7EA1F97E6EA0}"/>
              </a:ext>
            </a:extLst>
          </p:cNvPr>
          <p:cNvSpPr txBox="1"/>
          <p:nvPr/>
        </p:nvSpPr>
        <p:spPr>
          <a:xfrm>
            <a:off x="10262010" y="361333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7A10AD4-13C0-1CD1-570C-C44928E7339A}"/>
              </a:ext>
            </a:extLst>
          </p:cNvPr>
          <p:cNvSpPr txBox="1"/>
          <p:nvPr/>
        </p:nvSpPr>
        <p:spPr>
          <a:xfrm>
            <a:off x="1023137" y="617325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Gorishniy</a:t>
            </a:r>
            <a:r>
              <a:rPr lang="en-US" sz="1200" dirty="0"/>
              <a:t>, </a:t>
            </a:r>
            <a:r>
              <a:rPr lang="en-US" sz="1200" dirty="0" err="1"/>
              <a:t>Yury</a:t>
            </a:r>
            <a:r>
              <a:rPr lang="en-US" sz="1200" dirty="0"/>
              <a:t>, et al. "Revisiting deep learning models for tabular data." </a:t>
            </a:r>
            <a:r>
              <a:rPr lang="en-US" sz="1200" i="1" dirty="0" err="1"/>
              <a:t>NeurIPS</a:t>
            </a:r>
            <a:r>
              <a:rPr lang="en-US" sz="1200" dirty="0"/>
              <a:t> 2021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30B207-E88B-D73B-9838-4EE48C8CE099}"/>
              </a:ext>
            </a:extLst>
          </p:cNvPr>
          <p:cNvSpPr txBox="1"/>
          <p:nvPr/>
        </p:nvSpPr>
        <p:spPr>
          <a:xfrm>
            <a:off x="2313808" y="1706804"/>
            <a:ext cx="8571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AutoGluon</a:t>
            </a:r>
            <a:r>
              <a:rPr lang="en-US" dirty="0"/>
              <a:t> Multimodal (or </a:t>
            </a:r>
            <a:r>
              <a:rPr lang="en-US" dirty="0" err="1"/>
              <a:t>AutoMM</a:t>
            </a:r>
            <a:r>
              <a:rPr lang="en-US" dirty="0"/>
              <a:t>) is a </a:t>
            </a:r>
            <a:r>
              <a:rPr lang="en-US" dirty="0">
                <a:solidFill>
                  <a:srgbClr val="FF0000"/>
                </a:solidFill>
              </a:rPr>
              <a:t>“model zoo” of model zoos</a:t>
            </a:r>
            <a:r>
              <a:rPr lang="en-US" dirty="0"/>
              <a:t>.</a:t>
            </a:r>
          </a:p>
        </p:txBody>
      </p:sp>
      <p:pic>
        <p:nvPicPr>
          <p:cNvPr id="37" name="Picture 2" descr="Jobs at Hugging Face | Sequoia Capital">
            <a:extLst>
              <a:ext uri="{FF2B5EF4-FFF2-40B4-BE49-F238E27FC236}">
                <a16:creationId xmlns:a16="http://schemas.microsoft.com/office/drawing/2014/main" id="{A9269922-EE68-5BA5-B35D-9F53F4B83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570" y="3123895"/>
            <a:ext cx="1594684" cy="79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timm (PyTorch Image Models)">
            <a:extLst>
              <a:ext uri="{FF2B5EF4-FFF2-40B4-BE49-F238E27FC236}">
                <a16:creationId xmlns:a16="http://schemas.microsoft.com/office/drawing/2014/main" id="{A80CB2A0-E920-0D36-0F72-B79B0F7D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136" y="1980357"/>
            <a:ext cx="1128874" cy="112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F03FDFA-165A-B1BC-E172-CD526F78099D}"/>
              </a:ext>
            </a:extLst>
          </p:cNvPr>
          <p:cNvSpPr txBox="1"/>
          <p:nvPr/>
        </p:nvSpPr>
        <p:spPr>
          <a:xfrm>
            <a:off x="4030487" y="4238786"/>
            <a:ext cx="1889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OpenAI</a:t>
            </a:r>
            <a:r>
              <a:rPr lang="en-US" sz="2000" b="1" dirty="0"/>
              <a:t>/CLIP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B2E639-4716-D502-53D6-54365EF3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168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D490-0E07-A1B9-A941-C6420E17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Mercari</a:t>
            </a:r>
            <a:r>
              <a:rPr lang="en-US" dirty="0"/>
              <a:t> Price Suggestion Challenge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1953A2-4A70-C0E3-4E76-CB9967172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158" y="1690688"/>
            <a:ext cx="3437186" cy="12251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9F4108-3D91-C9AB-E411-520596D6B73C}"/>
              </a:ext>
            </a:extLst>
          </p:cNvPr>
          <p:cNvSpPr txBox="1"/>
          <p:nvPr/>
        </p:nvSpPr>
        <p:spPr>
          <a:xfrm>
            <a:off x="6829520" y="4104393"/>
            <a:ext cx="516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ensemble, the model ranks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/>
              <a:t> place (out of </a:t>
            </a:r>
            <a:r>
              <a:rPr lang="en-US" dirty="0">
                <a:solidFill>
                  <a:srgbClr val="FF0000"/>
                </a:solidFill>
              </a:rPr>
              <a:t>2380</a:t>
            </a:r>
            <a:r>
              <a:rPr lang="en-US" dirty="0"/>
              <a:t> teams)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1F14E1-ADE0-FBE8-C22F-908158EB2F5E}"/>
              </a:ext>
            </a:extLst>
          </p:cNvPr>
          <p:cNvSpPr txBox="1"/>
          <p:nvPr/>
        </p:nvSpPr>
        <p:spPr>
          <a:xfrm>
            <a:off x="9818187" y="1982970"/>
            <a:ext cx="228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$100,000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Prize Money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7513F4-6B70-077A-8408-66E977FA7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520" y="3001345"/>
            <a:ext cx="5076313" cy="855309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0975ED3D-FF37-2D83-F756-515B3AE93960}"/>
              </a:ext>
            </a:extLst>
          </p:cNvPr>
          <p:cNvGrpSpPr/>
          <p:nvPr/>
        </p:nvGrpSpPr>
        <p:grpSpPr>
          <a:xfrm>
            <a:off x="439260" y="1809361"/>
            <a:ext cx="5998669" cy="4552110"/>
            <a:chOff x="439260" y="1809361"/>
            <a:chExt cx="5998669" cy="45521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D34788-FA38-C2D2-4987-EAF12452D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1056"/>
            <a:stretch/>
          </p:blipFill>
          <p:spPr>
            <a:xfrm>
              <a:off x="574977" y="3962146"/>
              <a:ext cx="5723543" cy="23993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6AE2F2-C487-36FE-BD81-6DCE66A70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978" y="1809361"/>
              <a:ext cx="5755972" cy="930934"/>
            </a:xfrm>
            <a:prstGeom prst="rect">
              <a:avLst/>
            </a:prstGeom>
          </p:spPr>
        </p:pic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8148DD5C-3A5D-FEA4-E247-AEE5BE82A7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4159"/>
            <a:stretch/>
          </p:blipFill>
          <p:spPr bwMode="auto">
            <a:xfrm>
              <a:off x="439260" y="2636583"/>
              <a:ext cx="5998669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43BDFA-3286-D18A-9EAD-695509A56A1F}"/>
                </a:ext>
              </a:extLst>
            </p:cNvPr>
            <p:cNvSpPr/>
            <p:nvPr/>
          </p:nvSpPr>
          <p:spPr>
            <a:xfrm>
              <a:off x="5366930" y="3195741"/>
              <a:ext cx="931590" cy="2522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BBCAD264-CCAA-1FC9-B7DB-5494A335D2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335061"/>
              <a:ext cx="202520" cy="2282535"/>
            </a:xfrm>
            <a:prstGeom prst="curvedConnector4">
              <a:avLst>
                <a:gd name="adj1" fmla="val -112878"/>
                <a:gd name="adj2" fmla="val 99716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176CBC-E47F-701F-9F04-6854D7A3F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89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D3E6-8C17-9732-4A95-DF715023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Product Sentiment Classification Competition: 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Place in 3 lines of code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D843DA0-357C-9652-6B9F-1BB243A65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46" y="1976285"/>
            <a:ext cx="5545904" cy="461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91350E-79CA-9D10-C7A4-F4FBB6823C4A}"/>
              </a:ext>
            </a:extLst>
          </p:cNvPr>
          <p:cNvSpPr/>
          <p:nvPr/>
        </p:nvSpPr>
        <p:spPr>
          <a:xfrm>
            <a:off x="1179871" y="4503174"/>
            <a:ext cx="5230761" cy="471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50D43B-2FEB-6786-52D9-3DA578D57ABA}"/>
              </a:ext>
            </a:extLst>
          </p:cNvPr>
          <p:cNvSpPr/>
          <p:nvPr/>
        </p:nvSpPr>
        <p:spPr>
          <a:xfrm>
            <a:off x="6646096" y="2560626"/>
            <a:ext cx="5545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Fits Stack-Ensemble using both Tabular Models &amp; </a:t>
            </a:r>
            <a:r>
              <a:rPr lang="en-US" dirty="0" err="1"/>
              <a:t>AutoGluon</a:t>
            </a:r>
            <a:r>
              <a:rPr lang="en-US" dirty="0"/>
              <a:t> Multimodal (</a:t>
            </a:r>
            <a:r>
              <a:rPr lang="en-US" dirty="0" err="1"/>
              <a:t>AutoMM</a:t>
            </a:r>
            <a:r>
              <a:rPr lang="en-US" dirty="0"/>
              <a:t>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FCB76-A281-F9BA-081F-F20A59F65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96" y="4118722"/>
            <a:ext cx="5230762" cy="13763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00864-9390-27D4-5B7F-1F97AB99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35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87BF-C06B-F6E3-DA9F-3622741F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Kaggle: </a:t>
            </a:r>
            <a:r>
              <a:rPr lang="en-US" dirty="0" err="1"/>
              <a:t>PetFinder</a:t>
            </a:r>
            <a:r>
              <a:rPr lang="en-US" dirty="0"/>
              <a:t> </a:t>
            </a:r>
            <a:r>
              <a:rPr lang="en-US" dirty="0" err="1"/>
              <a:t>Pawpularity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8F812E-8836-8A19-C700-E0A07B2BA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510" y="1810991"/>
            <a:ext cx="6563996" cy="132556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0326A-3A91-7366-BA75-DE79B9524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09" y="3098460"/>
            <a:ext cx="6530947" cy="1243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B254FF-90D8-6D63-8404-6828B7D44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31" y="4375943"/>
            <a:ext cx="6530947" cy="17061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FD38440-6882-7085-52E5-05944CF66E5D}"/>
              </a:ext>
            </a:extLst>
          </p:cNvPr>
          <p:cNvSpPr/>
          <p:nvPr/>
        </p:nvSpPr>
        <p:spPr>
          <a:xfrm>
            <a:off x="4494706" y="3864077"/>
            <a:ext cx="658761" cy="235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599735B0-262B-0F39-A6E9-34E2F06B91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48434" y="4579374"/>
            <a:ext cx="1602658" cy="644013"/>
          </a:xfrm>
          <a:prstGeom prst="curvedConnector3">
            <a:avLst>
              <a:gd name="adj1" fmla="val 10214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27D0AC4-415D-277E-C98B-9C624FBC60FB}"/>
              </a:ext>
            </a:extLst>
          </p:cNvPr>
          <p:cNvSpPr txBox="1"/>
          <p:nvPr/>
        </p:nvSpPr>
        <p:spPr>
          <a:xfrm>
            <a:off x="7571527" y="2243127"/>
            <a:ext cx="46204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model ranks </a:t>
            </a:r>
            <a:r>
              <a:rPr lang="en-US" dirty="0">
                <a:solidFill>
                  <a:srgbClr val="FF0000"/>
                </a:solidFill>
              </a:rPr>
              <a:t>20</a:t>
            </a:r>
            <a:r>
              <a:rPr lang="en-US" baseline="30000" dirty="0">
                <a:solidFill>
                  <a:srgbClr val="FF0000"/>
                </a:solidFill>
              </a:rPr>
              <a:t>th </a:t>
            </a:r>
            <a:r>
              <a:rPr lang="en-US" dirty="0"/>
              <a:t>place (out of </a:t>
            </a:r>
            <a:r>
              <a:rPr lang="en-US" dirty="0">
                <a:solidFill>
                  <a:srgbClr val="FF0000"/>
                </a:solidFill>
              </a:rPr>
              <a:t>3537</a:t>
            </a:r>
            <a:r>
              <a:rPr lang="en-US" dirty="0"/>
              <a:t> teams), </a:t>
            </a:r>
            <a:r>
              <a:rPr lang="en-US" dirty="0">
                <a:solidFill>
                  <a:srgbClr val="FF0000"/>
                </a:solidFill>
              </a:rPr>
              <a:t>top 1%</a:t>
            </a:r>
          </a:p>
          <a:p>
            <a:endParaRPr lang="en-US" dirty="0"/>
          </a:p>
          <a:p>
            <a:r>
              <a:rPr lang="en-US" dirty="0"/>
              <a:t>Ensemble </a:t>
            </a:r>
            <a:r>
              <a:rPr lang="en-US" dirty="0" err="1"/>
              <a:t>AutoMM</a:t>
            </a:r>
            <a:r>
              <a:rPr lang="en-US" dirty="0"/>
              <a:t> models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vit_large_patch16_384 (</a:t>
            </a:r>
            <a:r>
              <a:rPr lang="en-US" dirty="0">
                <a:solidFill>
                  <a:srgbClr val="FF0000"/>
                </a:solidFill>
              </a:rPr>
              <a:t>fusion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swin_large_patch4_window12_384 (</a:t>
            </a:r>
            <a:r>
              <a:rPr lang="en-US" dirty="0">
                <a:solidFill>
                  <a:srgbClr val="FF0000"/>
                </a:solidFill>
              </a:rPr>
              <a:t>fusion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convnext_large_384_in22ft2k</a:t>
            </a:r>
          </a:p>
          <a:p>
            <a:pPr marL="285750" indent="-285750">
              <a:buFontTx/>
              <a:buChar char="-"/>
            </a:pPr>
            <a:r>
              <a:rPr lang="en-US" dirty="0"/>
              <a:t>swin_large_patch4_window7_224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www.kaggle.com</a:t>
            </a:r>
            <a:r>
              <a:rPr lang="en-US" dirty="0">
                <a:hlinkClick r:id="rId5"/>
              </a:rPr>
              <a:t>/code/</a:t>
            </a:r>
            <a:r>
              <a:rPr lang="en-US" dirty="0" err="1">
                <a:hlinkClick r:id="rId5"/>
              </a:rPr>
              <a:t>linuxdex</a:t>
            </a:r>
            <a:r>
              <a:rPr lang="en-US" dirty="0">
                <a:hlinkClick r:id="rId5"/>
              </a:rPr>
              <a:t>/use-</a:t>
            </a:r>
            <a:r>
              <a:rPr lang="en-US" dirty="0" err="1">
                <a:hlinkClick r:id="rId5"/>
              </a:rPr>
              <a:t>autogluon</a:t>
            </a:r>
            <a:r>
              <a:rPr lang="en-US" dirty="0">
                <a:hlinkClick r:id="rId5"/>
              </a:rPr>
              <a:t>-to-predict-pet-adoption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A74E1C-D38A-8F64-D492-62DA10D2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178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DDF79-B48E-8D48-B52A-E9627D17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Ranked Kaggle Kernel</a:t>
            </a:r>
            <a:br>
              <a:rPr lang="en-US" dirty="0"/>
            </a:br>
            <a:r>
              <a:rPr lang="en-US" dirty="0"/>
              <a:t>in Live Competition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B5D278-CC34-6D4F-9F53-F0CE574D2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558" y="1825625"/>
            <a:ext cx="5070884" cy="44164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5350D-2B4F-C94B-AAD0-EFF5C154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72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0EB0-E6D4-7756-85C7-98ADAE45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Competition Results</a:t>
            </a:r>
          </a:p>
        </p:txBody>
      </p:sp>
      <p:pic>
        <p:nvPicPr>
          <p:cNvPr id="5" name="predict_data_scientists_salary.png" descr="predict_data_scientists_salary.png">
            <a:extLst>
              <a:ext uri="{FF2B5EF4-FFF2-40B4-BE49-F238E27FC236}">
                <a16:creationId xmlns:a16="http://schemas.microsoft.com/office/drawing/2014/main" id="{EE992EC0-868E-4DD0-F3C8-D854F2CBF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577" y="1407400"/>
            <a:ext cx="6362088" cy="489177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B098AD-2F0A-DD31-3AD9-24598502C6AD}"/>
              </a:ext>
            </a:extLst>
          </p:cNvPr>
          <p:cNvSpPr/>
          <p:nvPr/>
        </p:nvSpPr>
        <p:spPr>
          <a:xfrm>
            <a:off x="2801577" y="4836983"/>
            <a:ext cx="6362088" cy="475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A922A6-B87E-EC50-1AD7-296B0ED6E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079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8BAE-D517-A91B-BC8B-54879067F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Competition Results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0EED19A-718B-DFE7-F3DE-840969D96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11" y="1465006"/>
            <a:ext cx="5638068" cy="490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94CDBD-0C3B-93F8-84A3-EEFF6F57C0D2}"/>
              </a:ext>
            </a:extLst>
          </p:cNvPr>
          <p:cNvSpPr/>
          <p:nvPr/>
        </p:nvSpPr>
        <p:spPr>
          <a:xfrm>
            <a:off x="3391512" y="5515409"/>
            <a:ext cx="5448467" cy="423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09B555-8749-BFF1-A20F-E7A664CD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789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03F26-C9AC-E545-1EFC-69CBEAE9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Competition 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AD4543-3436-92C1-DF79-E75DD2C23139}"/>
              </a:ext>
            </a:extLst>
          </p:cNvPr>
          <p:cNvSpPr/>
          <p:nvPr/>
        </p:nvSpPr>
        <p:spPr>
          <a:xfrm>
            <a:off x="2786031" y="1525836"/>
            <a:ext cx="7815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California House Price Prediction  (</a:t>
            </a:r>
            <a:r>
              <a:rPr lang="en-US" dirty="0">
                <a:solidFill>
                  <a:srgbClr val="FF0000"/>
                </a:solidFill>
              </a:rPr>
              <a:t>Live competition with 172 teams</a:t>
            </a:r>
            <a:r>
              <a:rPr lang="en-US" dirty="0"/>
              <a:t>):  </a:t>
            </a:r>
            <a:r>
              <a:rPr lang="en-US" dirty="0">
                <a:hlinkClick r:id="rId2"/>
              </a:rPr>
              <a:t>https://www.kaggle.com/c/california-house-prices/leaderboard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D7FB0-38A8-421D-2844-FAA664166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20" y="2332894"/>
            <a:ext cx="7333224" cy="41641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95005E-EE96-7765-3BD6-AAE8E37B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9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09A37-B7EE-984B-B60C-F7D8507D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AutoGluon and AutoML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24B91-7907-BF43-8CDF-61BD3E6FD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0655" y="1825625"/>
            <a:ext cx="8586027" cy="44165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900" dirty="0"/>
          </a:p>
          <a:p>
            <a:r>
              <a:rPr lang="en-US" sz="2400" dirty="0"/>
              <a:t>Prior work: </a:t>
            </a:r>
            <a:r>
              <a:rPr lang="en-US" sz="2400" dirty="0">
                <a:solidFill>
                  <a:srgbClr val="0070C0"/>
                </a:solidFill>
              </a:rPr>
              <a:t>AutoML == Model + Hyperparameter Selection (CASH)</a:t>
            </a:r>
          </a:p>
          <a:p>
            <a:endParaRPr lang="en-US" dirty="0"/>
          </a:p>
          <a:p>
            <a:r>
              <a:rPr lang="en-US" sz="2400" dirty="0"/>
              <a:t>AutoGluon: Rely on strategies that win prediction contests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Thoughtful data preprocessing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Model ensembling via multi-layer stacking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Greater emphasis on modern deep learning techniques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u="sng" dirty="0"/>
              <a:t>Boatloads</a:t>
            </a:r>
            <a:r>
              <a:rPr lang="en-US" dirty="0"/>
              <a:t> of tricks and optimizations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4E0B2-D5FC-ABBC-C6AF-F2A39B26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4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F0E41-BDD4-7186-A6ED-EC91385D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656" y="365125"/>
            <a:ext cx="8207940" cy="1325563"/>
          </a:xfrm>
        </p:spPr>
        <p:txBody>
          <a:bodyPr/>
          <a:lstStyle/>
          <a:p>
            <a:r>
              <a:rPr lang="en-US" dirty="0"/>
              <a:t>More about </a:t>
            </a:r>
            <a:r>
              <a:rPr lang="en-US" dirty="0" err="1"/>
              <a:t>AutoGluon</a:t>
            </a:r>
            <a:r>
              <a:rPr lang="en-US" dirty="0"/>
              <a:t> Multimodal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BB0B3-0AE2-05E2-AB29-7F63A290A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0656" y="1825625"/>
            <a:ext cx="9054246" cy="4328595"/>
          </a:xfrm>
        </p:spPr>
        <p:txBody>
          <a:bodyPr/>
          <a:lstStyle/>
          <a:p>
            <a:r>
              <a:rPr lang="en-US" dirty="0"/>
              <a:t>Tutorials: </a:t>
            </a:r>
            <a:r>
              <a:rPr lang="en-US" dirty="0">
                <a:hlinkClick r:id="rId2"/>
              </a:rPr>
              <a:t>https://auto.gluon.ai/dev/tutorials/multimodal/index.html</a:t>
            </a:r>
            <a:endParaRPr lang="en-US" dirty="0"/>
          </a:p>
          <a:p>
            <a:r>
              <a:rPr lang="en-US" dirty="0"/>
              <a:t>Check out: </a:t>
            </a:r>
            <a:r>
              <a:rPr lang="en-US" dirty="0">
                <a:hlinkClick r:id="rId3"/>
              </a:rPr>
              <a:t>auto.gluon.ai</a:t>
            </a:r>
            <a:r>
              <a:rPr lang="en-US" dirty="0"/>
              <a:t>  &amp; produce accurate models in 5 min!</a:t>
            </a:r>
          </a:p>
          <a:p>
            <a:r>
              <a:rPr lang="en-US" dirty="0"/>
              <a:t>Contributors welcomed! </a:t>
            </a:r>
            <a:r>
              <a:rPr lang="en-US" dirty="0">
                <a:hlinkClick r:id="rId4"/>
              </a:rPr>
              <a:t>github.com/awslabs/autogluon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F6617-7456-B59E-98E5-7D8877A8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71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F03D6-8C22-334F-87AB-2B048A238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5265" y="1884059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dirty="0"/>
              <a:t>Mini-Q&amp;A (3min)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73330D6-855B-4B4C-BE5F-6C337B2DA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41"/>
          <a:stretch/>
        </p:blipFill>
        <p:spPr bwMode="auto">
          <a:xfrm>
            <a:off x="5036852" y="950609"/>
            <a:ext cx="1860826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AEE2F-231C-5D04-68B8-C5E4E3C43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082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12F4-64F9-644E-9B2B-930E3D6EE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9283"/>
            <a:ext cx="9144000" cy="1450092"/>
          </a:xfrm>
        </p:spPr>
        <p:txBody>
          <a:bodyPr>
            <a:normAutofit/>
          </a:bodyPr>
          <a:lstStyle/>
          <a:p>
            <a:r>
              <a:rPr lang="en-US" sz="4400" dirty="0"/>
              <a:t>Part III: </a:t>
            </a:r>
            <a:r>
              <a:rPr lang="en-US" sz="4400" dirty="0" err="1"/>
              <a:t>AutoML</a:t>
            </a:r>
            <a:r>
              <a:rPr lang="en-US" sz="4400" dirty="0"/>
              <a:t> Beyond </a:t>
            </a:r>
            <a:r>
              <a:rPr lang="en-US" sz="4400" dirty="0" err="1"/>
              <a:t>iid</a:t>
            </a:r>
            <a:r>
              <a:rPr lang="en-US" sz="4400" dirty="0"/>
              <a:t> Prediction</a:t>
            </a:r>
            <a:br>
              <a:rPr lang="en-US" sz="4400" dirty="0"/>
            </a:br>
            <a:r>
              <a:rPr lang="en-US" sz="2800" dirty="0"/>
              <a:t>Time Series, Distributional Shift, and Fairness 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C21DE-C6F4-C046-AA1B-DAD7242AA8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7812" y="4445513"/>
            <a:ext cx="9144000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Presenter: James </a:t>
            </a:r>
            <a:r>
              <a:rPr lang="en-US" dirty="0" err="1"/>
              <a:t>Sharpnack</a:t>
            </a:r>
            <a:endParaRPr lang="en-US" dirty="0"/>
          </a:p>
          <a:p>
            <a:r>
              <a:rPr lang="en-US" dirty="0"/>
              <a:t>Sr. Applied Scientist, AWS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044C9BD-BE41-8546-A588-642329540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41"/>
          <a:stretch/>
        </p:blipFill>
        <p:spPr bwMode="auto">
          <a:xfrm>
            <a:off x="5165587" y="892383"/>
            <a:ext cx="1860826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CA2B9-CE2A-0F47-49E8-149B72AC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245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toGluon.Shift v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 dirty="0" err="1"/>
              <a:t>AutoGluon.</a:t>
            </a:r>
            <a:r>
              <a:rPr lang="en-US" sz="4800" dirty="0" err="1"/>
              <a:t>TimeSeries</a:t>
            </a:r>
            <a:endParaRPr sz="4800" dirty="0"/>
          </a:p>
        </p:txBody>
      </p:sp>
      <p:sp>
        <p:nvSpPr>
          <p:cNvPr id="152" name="Automatically detecting and describing distributional shift in AutoML systems [WIP]"/>
          <p:cNvSpPr txBox="1">
            <a:spLocks noGrp="1"/>
          </p:cNvSpPr>
          <p:nvPr>
            <p:ph type="subTitle" sz="quarter" idx="1"/>
          </p:nvPr>
        </p:nvSpPr>
        <p:spPr>
          <a:xfrm>
            <a:off x="3482900" y="3961791"/>
            <a:ext cx="5226197" cy="5810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Time Series Forecasting in </a:t>
            </a:r>
            <a:r>
              <a:rPr lang="en-US" dirty="0" err="1"/>
              <a:t>AutoML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FF6DA-29D7-93C1-AC2D-4C67592251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63092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069E-C9E4-4143-803D-554CE53B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328EC-E0CD-0D41-9F96-D6B8F85C5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17" y="1446023"/>
            <a:ext cx="5916018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Time series (TS) for multiple items (panel data)</a:t>
            </a:r>
          </a:p>
          <a:p>
            <a:r>
              <a:rPr lang="en-US" sz="1800" dirty="0"/>
              <a:t>Want to forecast </a:t>
            </a:r>
            <a:r>
              <a:rPr lang="en-US" sz="18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prediction_length</a:t>
            </a:r>
            <a:r>
              <a:rPr lang="en-US" sz="1800" dirty="0"/>
              <a:t> into the future after the forecast time for each TS</a:t>
            </a:r>
          </a:p>
          <a:p>
            <a:r>
              <a:rPr lang="en-US" sz="1800" dirty="0"/>
              <a:t>Forecasting a 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sz="1800" dirty="0"/>
              <a:t> variable (label) potentially with additional covariates </a:t>
            </a:r>
          </a:p>
          <a:p>
            <a:r>
              <a:rPr lang="en-US" sz="1800" dirty="0"/>
              <a:t>TS is at regular intervals with some </a:t>
            </a:r>
            <a:r>
              <a:rPr lang="en-US" sz="18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freq</a:t>
            </a:r>
            <a:endParaRPr lang="en-US" sz="1800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151A0A-1359-6648-AD57-6830A9CEF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435" y="1690688"/>
            <a:ext cx="4648365" cy="466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088CF9D-0C08-7440-B392-66FEEAD95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823" y="3621692"/>
            <a:ext cx="3311205" cy="255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35644E-5ACC-B040-B7A3-FD2B4146824B}"/>
              </a:ext>
            </a:extLst>
          </p:cNvPr>
          <p:cNvSpPr txBox="1"/>
          <p:nvPr/>
        </p:nvSpPr>
        <p:spPr>
          <a:xfrm>
            <a:off x="3947160" y="6097826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Lim et al.,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4E185-C99F-99C2-A443-14E4358F1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446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79E0-DB8B-244C-98FE-119C16891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Quantile Forecasts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EEB1E-5A3A-8C4D-AF53-F39C2E03A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840" y="1251223"/>
            <a:ext cx="5783580" cy="2928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5009F5-4E3C-BF4F-9722-70E226F2B5A7}"/>
              </a:ext>
            </a:extLst>
          </p:cNvPr>
          <p:cNvSpPr txBox="1"/>
          <p:nvPr/>
        </p:nvSpPr>
        <p:spPr>
          <a:xfrm>
            <a:off x="624840" y="1463040"/>
            <a:ext cx="52806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Point prediction:</a:t>
            </a:r>
            <a:r>
              <a:rPr lang="en-US" dirty="0"/>
              <a:t> forecasting a single mean prediction for each look-ahead time</a:t>
            </a:r>
          </a:p>
          <a:p>
            <a:endParaRPr lang="en-US" dirty="0"/>
          </a:p>
          <a:p>
            <a:r>
              <a:rPr lang="en-US" dirty="0"/>
              <a:t>Metrics for evaluating quality: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MASE: mean absolute scaled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MAPE: mean absolute percentage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sMAPE</a:t>
            </a:r>
            <a:r>
              <a:rPr lang="en-US" dirty="0"/>
              <a:t>: symmetric MAPE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Quantile prediction: </a:t>
            </a:r>
            <a:r>
              <a:rPr lang="en-US" dirty="0"/>
              <a:t>provide quantiles for the distribution of each look-ahead day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Coverage: the percent of samples falling in a quantile range (e.g. 10% to 90%) should approximate the range’s coverage (80%)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weighted quantile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F008D-D6E3-B848-8C81-51B9393D56DD}"/>
              </a:ext>
            </a:extLst>
          </p:cNvPr>
          <p:cNvSpPr txBox="1"/>
          <p:nvPr/>
        </p:nvSpPr>
        <p:spPr>
          <a:xfrm>
            <a:off x="11087100" y="402573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cdc.gov</a:t>
            </a: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8F792B-B480-262A-67E1-77B66F5B0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105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896A-28FA-AE4C-98D4-9CD25E7BC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and </a:t>
            </a:r>
            <a:r>
              <a:rPr lang="en-US" dirty="0" err="1"/>
              <a:t>Backtesting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7C193-FB79-AE43-B056-ACA228C32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90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Temporal train-test split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Set past time (at least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prediction_length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in the past) as the forecast time (t)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Train on data prior to 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Forecast for times after 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Calculate eval metrics using time after 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Do 1-4 for more forecast times (multi-window split)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Challenges</a:t>
            </a:r>
          </a:p>
          <a:p>
            <a:r>
              <a:rPr lang="en-US" sz="1800" dirty="0"/>
              <a:t>Validation scores computed out of time, do not </a:t>
            </a:r>
            <a:r>
              <a:rPr lang="en-US" sz="1800" b="1" dirty="0">
                <a:solidFill>
                  <a:schemeClr val="accent1"/>
                </a:solidFill>
              </a:rPr>
              <a:t>generalize as well as exchangeable data</a:t>
            </a:r>
            <a:r>
              <a:rPr lang="en-US" sz="1800" dirty="0"/>
              <a:t>.</a:t>
            </a:r>
          </a:p>
          <a:p>
            <a:r>
              <a:rPr lang="en-US" sz="1800" dirty="0"/>
              <a:t>Due to autocorrelation, the validations scores may not concentrate around their expectation, and thus can be noisy.</a:t>
            </a:r>
          </a:p>
          <a:p>
            <a:r>
              <a:rPr lang="en-DE" sz="1800"/>
              <a:t>In tabular data: training is expensive, inference (prediction) is cheap. In time series: </a:t>
            </a:r>
            <a:r>
              <a:rPr lang="en-DE" sz="1800" b="1">
                <a:solidFill>
                  <a:schemeClr val="accent1"/>
                </a:solidFill>
              </a:rPr>
              <a:t>both are expensive </a:t>
            </a:r>
            <a:r>
              <a:rPr lang="en-DE" sz="1800"/>
              <a:t>and simpler models “refit” at validation time.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FE0CA-6EFB-AF6F-02F5-D12801B3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482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2428DE-481E-2E40-BDDB-6F497F506E46}"/>
              </a:ext>
            </a:extLst>
          </p:cNvPr>
          <p:cNvSpPr/>
          <p:nvPr/>
        </p:nvSpPr>
        <p:spPr>
          <a:xfrm>
            <a:off x="8761416" y="2885689"/>
            <a:ext cx="2677886" cy="13307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autogluon_logo.png">
            <a:extLst>
              <a:ext uri="{FF2B5EF4-FFF2-40B4-BE49-F238E27FC236}">
                <a16:creationId xmlns:a16="http://schemas.microsoft.com/office/drawing/2014/main" id="{646E9054-4FED-3F4D-A068-5C26DD03A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9126088" y="3161460"/>
            <a:ext cx="1828800" cy="44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A54F74-15A3-1849-8D3E-A2328689964A}"/>
              </a:ext>
            </a:extLst>
          </p:cNvPr>
          <p:cNvSpPr txBox="1"/>
          <p:nvPr/>
        </p:nvSpPr>
        <p:spPr>
          <a:xfrm>
            <a:off x="9381901" y="3697065"/>
            <a:ext cx="143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TimeSeries</a:t>
            </a:r>
          </a:p>
        </p:txBody>
      </p:sp>
      <p:pic>
        <p:nvPicPr>
          <p:cNvPr id="1026" name="Picture 2" descr="Logo image">
            <a:extLst>
              <a:ext uri="{FF2B5EF4-FFF2-40B4-BE49-F238E27FC236}">
                <a16:creationId xmlns:a16="http://schemas.microsoft.com/office/drawing/2014/main" id="{C089EE3C-9772-AA41-82CF-A67582710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529" y="3039166"/>
            <a:ext cx="1967593" cy="4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92943E7-98D6-A847-B078-DE7E2E21796E}"/>
              </a:ext>
            </a:extLst>
          </p:cNvPr>
          <p:cNvGrpSpPr/>
          <p:nvPr/>
        </p:nvGrpSpPr>
        <p:grpSpPr>
          <a:xfrm>
            <a:off x="5510668" y="2042670"/>
            <a:ext cx="2211613" cy="720725"/>
            <a:chOff x="2164441" y="1953078"/>
            <a:chExt cx="2211613" cy="720725"/>
          </a:xfrm>
        </p:grpSpPr>
        <p:pic>
          <p:nvPicPr>
            <p:cNvPr id="1030" name="Picture 6" descr="AutoGluon - Reviews, Pros &amp; Cons | Companies using AutoGluon">
              <a:extLst>
                <a:ext uri="{FF2B5EF4-FFF2-40B4-BE49-F238E27FC236}">
                  <a16:creationId xmlns:a16="http://schemas.microsoft.com/office/drawing/2014/main" id="{2788BA48-DB19-224C-B211-B5596D18F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4441" y="1953078"/>
              <a:ext cx="720725" cy="72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A64FF-C6CB-8649-80AA-9EF3A21980BE}"/>
                </a:ext>
              </a:extLst>
            </p:cNvPr>
            <p:cNvSpPr txBox="1"/>
            <p:nvPr/>
          </p:nvSpPr>
          <p:spPr>
            <a:xfrm>
              <a:off x="2939139" y="2115394"/>
              <a:ext cx="1436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b="1" dirty="0">
                  <a:solidFill>
                    <a:schemeClr val="accent1"/>
                  </a:solidFill>
                </a:rPr>
                <a:t>GluonTS</a:t>
              </a:r>
            </a:p>
          </p:txBody>
        </p:sp>
      </p:grpSp>
      <p:pic>
        <p:nvPicPr>
          <p:cNvPr id="1032" name="Picture 8" descr="Facebook Prophet. (Almost) everything you should know to… | by Moto DEI |  The Startup | Medium">
            <a:extLst>
              <a:ext uri="{FF2B5EF4-FFF2-40B4-BE49-F238E27FC236}">
                <a16:creationId xmlns:a16="http://schemas.microsoft.com/office/drawing/2014/main" id="{E3800DC6-E04C-5C47-8CB1-44E06CA5B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207" y="3850942"/>
            <a:ext cx="1922236" cy="54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troduction — statsmodels">
            <a:extLst>
              <a:ext uri="{FF2B5EF4-FFF2-40B4-BE49-F238E27FC236}">
                <a16:creationId xmlns:a16="http://schemas.microsoft.com/office/drawing/2014/main" id="{8D2E939E-B273-384B-826F-5588140B6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16" y="2635715"/>
            <a:ext cx="1548120" cy="25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512E6B-FB4B-BB49-B610-8A88860FE6BB}"/>
              </a:ext>
            </a:extLst>
          </p:cNvPr>
          <p:cNvSpPr txBox="1"/>
          <p:nvPr/>
        </p:nvSpPr>
        <p:spPr>
          <a:xfrm>
            <a:off x="3459168" y="3126706"/>
            <a:ext cx="164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pmdarima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FB4DDD-8C0E-9B45-89FD-DDC189D8945B}"/>
              </a:ext>
            </a:extLst>
          </p:cNvPr>
          <p:cNvSpPr txBox="1"/>
          <p:nvPr/>
        </p:nvSpPr>
        <p:spPr>
          <a:xfrm>
            <a:off x="3459168" y="3592070"/>
            <a:ext cx="1640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tbats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656CD1E-FB18-E44E-BE04-6C3802B1C8BC}"/>
              </a:ext>
            </a:extLst>
          </p:cNvPr>
          <p:cNvSpPr/>
          <p:nvPr/>
        </p:nvSpPr>
        <p:spPr>
          <a:xfrm>
            <a:off x="5099282" y="2506219"/>
            <a:ext cx="310241" cy="158795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C5E9E9-3E62-E241-8F47-99C78416D241}"/>
              </a:ext>
            </a:extLst>
          </p:cNvPr>
          <p:cNvSpPr/>
          <p:nvPr/>
        </p:nvSpPr>
        <p:spPr>
          <a:xfrm>
            <a:off x="1487036" y="1817641"/>
            <a:ext cx="1661891" cy="28778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/>
              <a:t>Model zoo including ETS, ARIMA, Prophet, and many GluonTS models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45B19C-075D-6844-B946-864A3CE09E47}"/>
              </a:ext>
            </a:extLst>
          </p:cNvPr>
          <p:cNvSpPr/>
          <p:nvPr/>
        </p:nvSpPr>
        <p:spPr>
          <a:xfrm>
            <a:off x="1487036" y="4742971"/>
            <a:ext cx="1661891" cy="12524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/>
              <a:t>Hyperparameter Optimization with Ray Tune or plain random search</a:t>
            </a:r>
          </a:p>
        </p:txBody>
      </p:sp>
      <p:pic>
        <p:nvPicPr>
          <p:cNvPr id="1036" name="Picture 12" descr="logo">
            <a:extLst>
              <a:ext uri="{FF2B5EF4-FFF2-40B4-BE49-F238E27FC236}">
                <a16:creationId xmlns:a16="http://schemas.microsoft.com/office/drawing/2014/main" id="{B2134691-06D7-7D41-BA46-E3D29A508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594" y="5031689"/>
            <a:ext cx="1494064" cy="74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8BECA90-020A-6948-82DB-25B299265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0"/>
          <a:stretch/>
        </p:blipFill>
        <p:spPr bwMode="auto">
          <a:xfrm>
            <a:off x="5707738" y="4815545"/>
            <a:ext cx="1661891" cy="117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Brace 22">
            <a:extLst>
              <a:ext uri="{FF2B5EF4-FFF2-40B4-BE49-F238E27FC236}">
                <a16:creationId xmlns:a16="http://schemas.microsoft.com/office/drawing/2014/main" id="{2DF02601-3A78-AD45-B671-76E0240000C5}"/>
              </a:ext>
            </a:extLst>
          </p:cNvPr>
          <p:cNvSpPr/>
          <p:nvPr/>
        </p:nvSpPr>
        <p:spPr>
          <a:xfrm>
            <a:off x="7989439" y="762273"/>
            <a:ext cx="400726" cy="533345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6AA13F-C24E-9E4F-84BE-B0F83E4555EF}"/>
              </a:ext>
            </a:extLst>
          </p:cNvPr>
          <p:cNvSpPr/>
          <p:nvPr/>
        </p:nvSpPr>
        <p:spPr>
          <a:xfrm>
            <a:off x="1487036" y="535848"/>
            <a:ext cx="1661891" cy="1234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/>
              <a:t>Built on AutoGluon’s familiar API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C4A87D-35BE-614A-88EA-C699D8B74218}"/>
              </a:ext>
            </a:extLst>
          </p:cNvPr>
          <p:cNvCxnSpPr/>
          <p:nvPr/>
        </p:nvCxnSpPr>
        <p:spPr>
          <a:xfrm>
            <a:off x="1487036" y="1794635"/>
            <a:ext cx="65024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E5B861-35EC-9348-B026-B4AC97713E3B}"/>
              </a:ext>
            </a:extLst>
          </p:cNvPr>
          <p:cNvCxnSpPr/>
          <p:nvPr/>
        </p:nvCxnSpPr>
        <p:spPr>
          <a:xfrm>
            <a:off x="1487036" y="4725613"/>
            <a:ext cx="65024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autogluon_logo.png">
            <a:extLst>
              <a:ext uri="{FF2B5EF4-FFF2-40B4-BE49-F238E27FC236}">
                <a16:creationId xmlns:a16="http://schemas.microsoft.com/office/drawing/2014/main" id="{F657FC4E-3D6C-3A48-990A-54654466D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036" y="939784"/>
            <a:ext cx="2257792" cy="5487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3E8A47-F654-2EB2-E307-491487C41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445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0524-6618-5E4A-BB84-F1CEAA57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B2AD1-6046-A344-ABEA-EEECA2503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5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Monte Carlo sampling </a:t>
            </a:r>
            <a:r>
              <a:rPr lang="en-US" sz="1800" dirty="0"/>
              <a:t>for one step ahead quantile forecasters vs. </a:t>
            </a:r>
            <a:r>
              <a:rPr lang="en-US" sz="1800" b="1" dirty="0"/>
              <a:t>Seq2Seq models </a:t>
            </a:r>
            <a:r>
              <a:rPr lang="en-US" sz="1800" dirty="0"/>
              <a:t>predict entire trajectories into the future </a:t>
            </a:r>
          </a:p>
          <a:p>
            <a:r>
              <a:rPr lang="en-US" sz="1800" dirty="0" err="1"/>
              <a:t>DeepAR</a:t>
            </a:r>
            <a:r>
              <a:rPr lang="en-US" sz="1800" dirty="0"/>
              <a:t> (Salinas, et al. 2020): autoregressive RNN model</a:t>
            </a:r>
          </a:p>
          <a:p>
            <a:r>
              <a:rPr lang="en-US" sz="1800" dirty="0"/>
              <a:t>MQCNN, MQRNN (Wen, et al. 2017): seq-to-seq quantile regression model with convolutional or recurrent neural net </a:t>
            </a:r>
          </a:p>
          <a:p>
            <a:r>
              <a:rPr lang="en-US" sz="1800" dirty="0"/>
              <a:t>Simple feed forward neural net</a:t>
            </a:r>
          </a:p>
          <a:p>
            <a:r>
              <a:rPr lang="en-US" sz="1800" dirty="0"/>
              <a:t>Prophet (Taylor and </a:t>
            </a:r>
            <a:r>
              <a:rPr lang="en-US" sz="1800" dirty="0" err="1"/>
              <a:t>Letham</a:t>
            </a:r>
            <a:r>
              <a:rPr lang="en-US" sz="1800" dirty="0"/>
              <a:t>, 2018): additive model with parametric seasonal, trend, holidays components</a:t>
            </a:r>
          </a:p>
          <a:p>
            <a:r>
              <a:rPr lang="en-US" sz="1800" dirty="0" err="1"/>
              <a:t>AutoARIMA</a:t>
            </a:r>
            <a:r>
              <a:rPr lang="en-US" sz="1800" dirty="0"/>
              <a:t> (</a:t>
            </a:r>
            <a:r>
              <a:rPr lang="en-US" sz="1800" dirty="0" err="1"/>
              <a:t>sktime</a:t>
            </a:r>
            <a:r>
              <a:rPr lang="en-US" sz="1800" dirty="0"/>
              <a:t>): automatically select AR lag, MA window length, degree of differencing</a:t>
            </a:r>
          </a:p>
          <a:p>
            <a:r>
              <a:rPr lang="en-US" sz="1800" dirty="0" err="1"/>
              <a:t>AutoETS</a:t>
            </a:r>
            <a:r>
              <a:rPr lang="en-US" sz="1800" dirty="0"/>
              <a:t> (</a:t>
            </a:r>
            <a:r>
              <a:rPr lang="en-US" sz="1800" dirty="0" err="1"/>
              <a:t>sktime</a:t>
            </a:r>
            <a:r>
              <a:rPr lang="en-US" sz="1800" dirty="0"/>
              <a:t>): automatically select the error, trend, seasonality parameters</a:t>
            </a:r>
          </a:p>
          <a:p>
            <a:r>
              <a:rPr lang="en-US" sz="1800" dirty="0"/>
              <a:t>TBATS (</a:t>
            </a:r>
            <a:r>
              <a:rPr lang="en-US" sz="1800" dirty="0" err="1"/>
              <a:t>sktime</a:t>
            </a:r>
            <a:r>
              <a:rPr lang="en-US" sz="1800" dirty="0"/>
              <a:t>)</a:t>
            </a:r>
          </a:p>
          <a:p>
            <a:r>
              <a:rPr lang="en-US" sz="1800" dirty="0"/>
              <a:t>Greedy ensembles… 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DBFC4-CBEB-B97C-C0B9-E0D5AC402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97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763C-9EF1-7944-9F54-4A9725973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Introducing AutoGluon-TimeSeries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13499-3CD1-0040-A9BF-7A808B15FCD1}"/>
              </a:ext>
            </a:extLst>
          </p:cNvPr>
          <p:cNvSpPr txBox="1"/>
          <p:nvPr/>
        </p:nvSpPr>
        <p:spPr>
          <a:xfrm>
            <a:off x="971550" y="2828836"/>
            <a:ext cx="81765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Now available in </a:t>
            </a:r>
            <a:r>
              <a:rPr lang="en-GB" sz="1800" b="1" dirty="0" err="1">
                <a:solidFill>
                  <a:schemeClr val="accent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AutoGluon</a:t>
            </a:r>
            <a:r>
              <a:rPr lang="en-GB" sz="1800" b="1" dirty="0">
                <a:solidFill>
                  <a:schemeClr val="accent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v0.5</a:t>
            </a:r>
            <a:r>
              <a:rPr lang="en-GB" sz="18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</a:t>
            </a:r>
            <a:r>
              <a:rPr lang="en-GB" sz="18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AutoML</a:t>
            </a:r>
            <a:r>
              <a:rPr lang="en-GB" sz="18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for time series forecasting, built on </a:t>
            </a:r>
            <a:r>
              <a:rPr lang="en-GB" sz="18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AutoGluon</a:t>
            </a:r>
            <a:r>
              <a:rPr lang="en-GB" sz="18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and </a:t>
            </a:r>
            <a:r>
              <a:rPr lang="en-GB" sz="18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GluonTS</a:t>
            </a:r>
            <a:r>
              <a:rPr lang="en-GB" sz="18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in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Flexible hyperparameter optimization, model selection, and ensembles for </a:t>
            </a:r>
            <a:r>
              <a:rPr lang="en-GB" sz="1800" b="1" dirty="0" err="1">
                <a:solidFill>
                  <a:schemeClr val="accent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GluonTS</a:t>
            </a:r>
            <a:r>
              <a:rPr lang="en-GB" sz="1800" b="1" dirty="0">
                <a:solidFill>
                  <a:schemeClr val="accent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models and beyond</a:t>
            </a:r>
            <a:r>
              <a:rPr lang="en-GB" sz="18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! </a:t>
            </a:r>
          </a:p>
        </p:txBody>
      </p:sp>
      <p:pic>
        <p:nvPicPr>
          <p:cNvPr id="6" name="autogluon_logo.png">
            <a:extLst>
              <a:ext uri="{FF2B5EF4-FFF2-40B4-BE49-F238E27FC236}">
                <a16:creationId xmlns:a16="http://schemas.microsoft.com/office/drawing/2014/main" id="{C712BEF9-FDBB-3D44-986C-89A6D2187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014835"/>
            <a:ext cx="2392075" cy="58140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F2E8B8-9FE9-96F5-5F54-0A1B135B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2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0B25-DBEB-2C43-9DB1-11FDF1F5C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  <a:br>
              <a:rPr lang="en-US" dirty="0"/>
            </a:br>
            <a:r>
              <a:rPr lang="en-US" dirty="0"/>
              <a:t>Benefits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EAD4E9-3421-834B-A0CB-29FC341B8B6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609522" y="1927879"/>
            <a:ext cx="4744278" cy="24116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D805B-6CF8-464C-A3DD-CD88354DD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486400" cy="3657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289E9D-110F-374D-8AB1-6EAB807012F1}"/>
              </a:ext>
            </a:extLst>
          </p:cNvPr>
          <p:cNvSpPr/>
          <p:nvPr/>
        </p:nvSpPr>
        <p:spPr>
          <a:xfrm>
            <a:off x="3233670" y="6176963"/>
            <a:ext cx="572465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hlinkClick r:id="rId4"/>
              </a:rPr>
              <a:t>Image Courtesy - https://</a:t>
            </a:r>
            <a:r>
              <a:rPr lang="en-US" sz="800" dirty="0" err="1">
                <a:hlinkClick r:id="rId4"/>
              </a:rPr>
              <a:t>machinelearningflashcards.com</a:t>
            </a:r>
            <a:r>
              <a:rPr lang="en-US" sz="800" dirty="0">
                <a:hlinkClick r:id="rId4"/>
              </a:rPr>
              <a:t>/</a:t>
            </a: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F22A8-2047-D860-8B9B-9C2F1A9F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34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8A4B5D-8D70-8047-ABD2-A8C37D602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11" y="2284528"/>
            <a:ext cx="7234464" cy="2416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6C70C-5F1E-544A-A241-9914E80F46EA}"/>
              </a:ext>
            </a:extLst>
          </p:cNvPr>
          <p:cNvSpPr txBox="1"/>
          <p:nvPr/>
        </p:nvSpPr>
        <p:spPr>
          <a:xfrm>
            <a:off x="8245928" y="2200185"/>
            <a:ext cx="33405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LMSans10"/>
              </a:rPr>
              <a:t>Training a wide array of forecasting models is as simple as </a:t>
            </a:r>
            <a:r>
              <a:rPr lang="en-GB" sz="1800" b="1" dirty="0">
                <a:solidFill>
                  <a:schemeClr val="accent1"/>
                </a:solidFill>
                <a:effectLst/>
                <a:latin typeface="LMSans10"/>
              </a:rPr>
              <a:t>a few lines of code</a:t>
            </a:r>
            <a:r>
              <a:rPr lang="en-GB" sz="1800" dirty="0">
                <a:effectLst/>
                <a:latin typeface="LMSans10"/>
              </a:rPr>
              <a:t>.</a:t>
            </a:r>
          </a:p>
          <a:p>
            <a:endParaRPr lang="en-GB" sz="1800" dirty="0">
              <a:effectLst/>
              <a:latin typeface="LMSans1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LMSans10"/>
              </a:rPr>
              <a:t>Train with </a:t>
            </a:r>
            <a:r>
              <a:rPr lang="en-GB" sz="1800" b="1" dirty="0" err="1">
                <a:solidFill>
                  <a:schemeClr val="accent1"/>
                </a:solidFill>
                <a:effectLst/>
                <a:latin typeface="LMSans10"/>
              </a:rPr>
              <a:t>presets</a:t>
            </a:r>
            <a:r>
              <a:rPr lang="en-GB" sz="1800" dirty="0">
                <a:effectLst/>
                <a:latin typeface="LMSans10"/>
              </a:rPr>
              <a:t>–a collection of predetermined models and hyperparameter settings. </a:t>
            </a:r>
          </a:p>
          <a:p>
            <a:endParaRPr lang="en-GB" sz="1800" dirty="0">
              <a:effectLst/>
              <a:latin typeface="LMSans1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accent1"/>
                </a:solidFill>
                <a:effectLst/>
                <a:latin typeface="LMSans10"/>
              </a:rPr>
              <a:t>Limit</a:t>
            </a:r>
            <a:r>
              <a:rPr lang="en-GB" sz="1800" dirty="0">
                <a:effectLst/>
                <a:latin typeface="LMSans10"/>
              </a:rPr>
              <a:t> training time</a:t>
            </a:r>
            <a:endParaRPr lang="en-GB" dirty="0">
              <a:effectLst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B5DD9F-3058-1CBB-E318-1D5708CDC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7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F03D6-8C22-334F-87AB-2B048A238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5265" y="1884059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dirty="0"/>
              <a:t>Q&amp;A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73330D6-855B-4B4C-BE5F-6C337B2DA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41"/>
          <a:stretch/>
        </p:blipFill>
        <p:spPr bwMode="auto">
          <a:xfrm>
            <a:off x="5036852" y="950609"/>
            <a:ext cx="1860826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AEE2F-231C-5D04-68B8-C5E4E3C43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46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0C7FA-F428-7E40-9E2B-D388CA8B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9D88E-D79C-CB4B-8457-E75EC96A7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Requires many repeated model trainings</a:t>
            </a:r>
          </a:p>
          <a:p>
            <a:endParaRPr lang="en-US" dirty="0"/>
          </a:p>
          <a:p>
            <a:r>
              <a:rPr lang="en-US" dirty="0"/>
              <a:t>Most of the models being trained are thrown away and don’t contribute to the final result</a:t>
            </a:r>
          </a:p>
          <a:p>
            <a:endParaRPr lang="en-US" dirty="0"/>
          </a:p>
          <a:p>
            <a:r>
              <a:rPr lang="en-US" dirty="0"/>
              <a:t>The more hyperparameter tuning done, the more the final model is overfit on the validation data</a:t>
            </a:r>
          </a:p>
          <a:p>
            <a:endParaRPr lang="en-US" dirty="0"/>
          </a:p>
          <a:p>
            <a:r>
              <a:rPr lang="en-US" dirty="0"/>
              <a:t>Less helpful when ensembling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2202B-8F42-A699-861A-1272A99BC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69306"/>
      </p:ext>
    </p:extLst>
  </p:cSld>
  <p:clrMapOvr>
    <a:masterClrMapping/>
  </p:clrMapOvr>
</p:sld>
</file>

<file path=ppt/theme/theme1.xml><?xml version="1.0" encoding="utf-8"?>
<a:theme xmlns:a="http://schemas.openxmlformats.org/drawingml/2006/main" name="ag_gtc_202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g_gtc_2021" id="{0E85A7A4-C807-FD48-9274-E8F98C912B64}" vid="{14020F1A-608A-234D-A305-0D9EBA9F76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11667</TotalTime>
  <Words>3029</Words>
  <Application>Microsoft Macintosh PowerPoint</Application>
  <PresentationFormat>Widescreen</PresentationFormat>
  <Paragraphs>533</Paragraphs>
  <Slides>81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1" baseType="lpstr">
      <vt:lpstr>Amazon Ember</vt:lpstr>
      <vt:lpstr>Arial</vt:lpstr>
      <vt:lpstr>Calibri</vt:lpstr>
      <vt:lpstr>Calibri Light</vt:lpstr>
      <vt:lpstr>Cambria Math</vt:lpstr>
      <vt:lpstr>Century</vt:lpstr>
      <vt:lpstr>Consolas</vt:lpstr>
      <vt:lpstr>Courier New</vt:lpstr>
      <vt:lpstr>LMSans10</vt:lpstr>
      <vt:lpstr>ag_gtc_2021</vt:lpstr>
      <vt:lpstr>PowerPoint Presentation</vt:lpstr>
      <vt:lpstr>The AutoML Revolution</vt:lpstr>
      <vt:lpstr>ML in a Nutshell</vt:lpstr>
      <vt:lpstr>7 Steps to an AutoML Revolution</vt:lpstr>
      <vt:lpstr>AutoGluon Overview</vt:lpstr>
      <vt:lpstr>AutoGluon Overview</vt:lpstr>
      <vt:lpstr>AutoGluon and AutoML</vt:lpstr>
      <vt:lpstr>Hyperparameter Tuning Benefits</vt:lpstr>
      <vt:lpstr>Hyperparameter Tuning Drawbacks</vt:lpstr>
      <vt:lpstr> Introduction to Ensembles: Random Forest</vt:lpstr>
      <vt:lpstr>Ensembling: The Data</vt:lpstr>
      <vt:lpstr>Ensembling: A Decision Tree</vt:lpstr>
      <vt:lpstr>Ensembling: A Decision Tree</vt:lpstr>
      <vt:lpstr>Ensembling: Many Decision Trees</vt:lpstr>
      <vt:lpstr>Ensembling: A Random Forest</vt:lpstr>
      <vt:lpstr>Ensembling: A Random Forest</vt:lpstr>
      <vt:lpstr>Ensembling: Takeaways</vt:lpstr>
      <vt:lpstr>Origins of AutoGluon</vt:lpstr>
      <vt:lpstr>The Netflix Prize: Creating Monsters</vt:lpstr>
      <vt:lpstr>The Evolution of Monsters</vt:lpstr>
      <vt:lpstr>Can we tame the monsters?</vt:lpstr>
      <vt:lpstr>2020 Pairwise Comparisons: AutoML &amp; Kaggle Benchmarks</vt:lpstr>
      <vt:lpstr>2022 AutoMLBenchmark (104 datasets, 10-fold, 4 hours)</vt:lpstr>
      <vt:lpstr>2022 AutoMLBenchmark (104 datasets, 10-fold)</vt:lpstr>
      <vt:lpstr>AutoML Stability &amp; Robustness: AutoGluon has a 99.86% success rate (3 failures in 2080 datasets)</vt:lpstr>
      <vt:lpstr>Enabling control of inference speed via infer_limit</vt:lpstr>
      <vt:lpstr>AutoML Tradeoffs Between Quality and Inference Speed</vt:lpstr>
      <vt:lpstr>AutoML Compared to Strong Single Models</vt:lpstr>
      <vt:lpstr>AutoGluon Competition Results</vt:lpstr>
      <vt:lpstr>Otto-Group: AG-Tabular v0.4 after 4 hours (0.399)</vt:lpstr>
      <vt:lpstr>AutoGluon and AutoML</vt:lpstr>
      <vt:lpstr>AutoGluon Model Variety</vt:lpstr>
      <vt:lpstr>Bagging</vt:lpstr>
      <vt:lpstr>Multi-Layer Stack Ensembling</vt:lpstr>
      <vt:lpstr>AutoGluon: A Year of Rapid Innovation</vt:lpstr>
      <vt:lpstr>AutoGluon: A Year of Rapid Innovation</vt:lpstr>
      <vt:lpstr>AutoML Improvement by Version</vt:lpstr>
      <vt:lpstr>AutoGluon Interpretability</vt:lpstr>
      <vt:lpstr>PowerPoint Presentation</vt:lpstr>
      <vt:lpstr>Mini-Q&amp;A (5min)</vt:lpstr>
      <vt:lpstr>Part II: Multimodal AutoML </vt:lpstr>
      <vt:lpstr>Multimodal Problems: Funding or not?</vt:lpstr>
      <vt:lpstr>Multimodal Problems: Pet Adoption</vt:lpstr>
      <vt:lpstr>Multimodal Problems: Pet Adoption</vt:lpstr>
      <vt:lpstr>Multimodal Problems: Same Product or Not?</vt:lpstr>
      <vt:lpstr>Multimodal Problems: Same Product or Not?</vt:lpstr>
      <vt:lpstr>Multimodal AutoML with AutoGluon</vt:lpstr>
      <vt:lpstr>Multimodal DataFrame</vt:lpstr>
      <vt:lpstr>Three-lines of Code</vt:lpstr>
      <vt:lpstr>Top Performance on Hackathons / Competitions</vt:lpstr>
      <vt:lpstr>What happened within these three lines?</vt:lpstr>
      <vt:lpstr>Foundation Models for Image/Text</vt:lpstr>
      <vt:lpstr>Foundation Models for Image/Text</vt:lpstr>
      <vt:lpstr>Important Research Questions</vt:lpstr>
      <vt:lpstr>Benchmarking Multimodal AutoML for Tabular Data with Text Fields </vt:lpstr>
      <vt:lpstr>Different Fusion Strategies</vt:lpstr>
      <vt:lpstr>Aggregating Text &amp; Tabular Models</vt:lpstr>
      <vt:lpstr>Other Training Tricks</vt:lpstr>
      <vt:lpstr>Text Backbone + Training Tricks</vt:lpstr>
      <vt:lpstr>Determine the Fusion Strategy</vt:lpstr>
      <vt:lpstr>How to Combine Pretrained Language Model and Tabular Model</vt:lpstr>
      <vt:lpstr>Extend to Image + Text + Tabular</vt:lpstr>
      <vt:lpstr>Mercari Price Suggestion Challenge</vt:lpstr>
      <vt:lpstr>Product Sentiment Classification Competition:  1st Place in 3 lines of code</vt:lpstr>
      <vt:lpstr>Kaggle: PetFinder Pawpularity</vt:lpstr>
      <vt:lpstr>Top Ranked Kaggle Kernel in Live Competition</vt:lpstr>
      <vt:lpstr>More Competition Results</vt:lpstr>
      <vt:lpstr>More Competition Results</vt:lpstr>
      <vt:lpstr>More Competition Results</vt:lpstr>
      <vt:lpstr>More about AutoGluon Multimodal</vt:lpstr>
      <vt:lpstr>Mini-Q&amp;A (3min)</vt:lpstr>
      <vt:lpstr>Part III: AutoML Beyond iid Prediction Time Series, Distributional Shift, and Fairness </vt:lpstr>
      <vt:lpstr>AutoGluon.TimeSeries</vt:lpstr>
      <vt:lpstr>Time Series Forecasting</vt:lpstr>
      <vt:lpstr>Quantile Forecasts</vt:lpstr>
      <vt:lpstr>Validation and Backtesting </vt:lpstr>
      <vt:lpstr>PowerPoint Presentation</vt:lpstr>
      <vt:lpstr>Available Models</vt:lpstr>
      <vt:lpstr>Introducing AutoGluon-TimeSeries</vt:lpstr>
      <vt:lpstr>PowerPoint Presentation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AutoGluon</dc:title>
  <dc:creator>Nick Erickson</dc:creator>
  <cp:lastModifiedBy>Microsoft Office User</cp:lastModifiedBy>
  <cp:revision>149</cp:revision>
  <dcterms:created xsi:type="dcterms:W3CDTF">2020-06-15T23:06:11Z</dcterms:created>
  <dcterms:modified xsi:type="dcterms:W3CDTF">2022-10-11T07:04:03Z</dcterms:modified>
</cp:coreProperties>
</file>